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6" r:id="rId6"/>
    <p:sldMasterId id="2147483677" r:id="rId7"/>
    <p:sldMasterId id="214748367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Lst>
  <p:sldSz cy="5143500" cx="9144000"/>
  <p:notesSz cx="6858000" cy="9144000"/>
  <p:embeddedFontLst>
    <p:embeddedFont>
      <p:font typeface="Muli"/>
      <p:regular r:id="rId37"/>
      <p:bold r:id="rId38"/>
      <p:italic r:id="rId39"/>
      <p:boldItalic r:id="rId40"/>
    </p:embeddedFont>
    <p:embeddedFont>
      <p:font typeface="Overlock"/>
      <p:regular r:id="rId41"/>
      <p:bold r:id="rId42"/>
      <p:italic r:id="rId43"/>
      <p:boldItalic r:id="rId44"/>
    </p:embeddedFont>
    <p:embeddedFont>
      <p:font typeface="Arv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727">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E17610E-D0A1-4B7C-AE89-16F63AD9B8D3}">
  <a:tblStyle styleId="{7E17610E-D0A1-4B7C-AE89-16F63AD9B8D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D245C47-DB19-485F-9A4B-633D833DC3CF}"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172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uli-boldItalic.fntdata"/><Relationship Id="rId20" Type="http://schemas.openxmlformats.org/officeDocument/2006/relationships/slide" Target="slides/slide11.xml"/><Relationship Id="rId42" Type="http://schemas.openxmlformats.org/officeDocument/2006/relationships/font" Target="fonts/Overlock-bold.fntdata"/><Relationship Id="rId41" Type="http://schemas.openxmlformats.org/officeDocument/2006/relationships/font" Target="fonts/Overlock-regular.fntdata"/><Relationship Id="rId22" Type="http://schemas.openxmlformats.org/officeDocument/2006/relationships/slide" Target="slides/slide13.xml"/><Relationship Id="rId44" Type="http://schemas.openxmlformats.org/officeDocument/2006/relationships/font" Target="fonts/Overlock-boldItalic.fntdata"/><Relationship Id="rId21" Type="http://schemas.openxmlformats.org/officeDocument/2006/relationships/slide" Target="slides/slide12.xml"/><Relationship Id="rId43" Type="http://schemas.openxmlformats.org/officeDocument/2006/relationships/font" Target="fonts/Overlock-italic.fntdata"/><Relationship Id="rId24" Type="http://schemas.openxmlformats.org/officeDocument/2006/relationships/slide" Target="slides/slide15.xml"/><Relationship Id="rId46" Type="http://schemas.openxmlformats.org/officeDocument/2006/relationships/font" Target="fonts/Arvo-bold.fntdata"/><Relationship Id="rId23" Type="http://schemas.openxmlformats.org/officeDocument/2006/relationships/slide" Target="slides/slide14.xml"/><Relationship Id="rId45" Type="http://schemas.openxmlformats.org/officeDocument/2006/relationships/font" Target="fonts/Arv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48" Type="http://schemas.openxmlformats.org/officeDocument/2006/relationships/font" Target="fonts/Arvo-boldItalic.fntdata"/><Relationship Id="rId25" Type="http://schemas.openxmlformats.org/officeDocument/2006/relationships/slide" Target="slides/slide16.xml"/><Relationship Id="rId47" Type="http://schemas.openxmlformats.org/officeDocument/2006/relationships/font" Target="fonts/Arvo-italic.fntdata"/><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0.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font" Target="fonts/Muli-regular.fntdata"/><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schemas.openxmlformats.org/officeDocument/2006/relationships/font" Target="fonts/Muli-italic.fntdata"/><Relationship Id="rId16" Type="http://schemas.openxmlformats.org/officeDocument/2006/relationships/slide" Target="slides/slide7.xml"/><Relationship Id="rId38" Type="http://schemas.openxmlformats.org/officeDocument/2006/relationships/font" Target="fonts/Muli-bold.fntdata"/><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2-03T21:50:15.768">
    <p:pos x="6000" y="0"/>
    <p:text>inserted as this is included in the word proposal
-Charmaine Kai Wing Fung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2-03T21:50:15.759">
    <p:pos x="6000" y="0"/>
    <p:text>the improvement was attributed to gamified learning i.e. Reading Battle, another gamified learning platform set up by Dr. Chu
There was no 'buddy learning' element involved
a quick search of current literature did not present any similar findings relating to 'buddy learning' or similar ideas
There is much literature on 'intelligent tutoring systems' but the system is more study-oriented and the suggested findings in the orange box was not found
-Charmaine Kai Wing Fung</p:text>
  </p:cm>
  <p:cm authorId="0" idx="3" dt="2019-02-03T21:50:15.765">
    <p:pos x="6000" y="100"/>
    <p:text>please see if the revision is acceptable
-Charmaine Kai Wing Fung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2-03T21:50:15.758">
    <p:pos x="6000" y="0"/>
    <p:text>ok
-Charmaine Kai Wing Fung</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02-03T21:50:15.765">
    <p:pos x="6000" y="0"/>
    <p:text>Study background: Intelligent tutoring system. 
Student tasks: type sentences into text boxes
AI: identify errors and suggest ways to improve or 'solutions' (the correct sentence form)
-Charmaine Kai Wing Fung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02-03T21:50:15.771">
    <p:pos x="6000" y="0"/>
    <p:text>ok
-Charmaine Kai Wing Fung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9-02-03T21:50:15.770">
    <p:pos x="6000" y="0"/>
    <p:text>updated with additional information
-Charmaine Kai Wing Fung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15692575/make-website-adapt-to-all-display-size-html" TargetMode="External"/><Relationship Id="rId3" Type="http://schemas.openxmlformats.org/officeDocument/2006/relationships/hyperlink" Target="https://stackoverflow.com/questions/15692575/make-website-adapt-to-all-display-size-html" TargetMode="External"/><Relationship Id="rId4" Type="http://schemas.openxmlformats.org/officeDocument/2006/relationships/hyperlink" Target="https://stackoverflow.com/questions/15692575/make-website-adapt-to-all-display-size-html" TargetMode="External"/><Relationship Id="rId11" Type="http://schemas.openxmlformats.org/officeDocument/2006/relationships/hyperlink" Target="https://github.com/sunmaobin/sunmaobin.github.io/issues/28" TargetMode="External"/><Relationship Id="rId10" Type="http://schemas.openxmlformats.org/officeDocument/2006/relationships/hyperlink" Target="https://github.com/sunmaobin/sunmaobin.github.io/issues/28" TargetMode="External"/><Relationship Id="rId9" Type="http://schemas.openxmlformats.org/officeDocument/2006/relationships/hyperlink" Target="https://github.com/sunmaobin/sunmaobin.github.io/issues/28" TargetMode="External"/><Relationship Id="rId5" Type="http://schemas.openxmlformats.org/officeDocument/2006/relationships/hyperlink" Target="https://github.com/sunmaobin/sunmaobin.github.io/issues/28" TargetMode="External"/><Relationship Id="rId6" Type="http://schemas.openxmlformats.org/officeDocument/2006/relationships/hyperlink" Target="https://github.com/sunmaobin/sunmaobin.github.io/issues/28" TargetMode="External"/><Relationship Id="rId7" Type="http://schemas.openxmlformats.org/officeDocument/2006/relationships/hyperlink" Target="https://github.com/sunmaobin/sunmaobin.github.io/issues/28" TargetMode="External"/><Relationship Id="rId8" Type="http://schemas.openxmlformats.org/officeDocument/2006/relationships/hyperlink" Target="https://github.com/sunmaobin/sunmaobin.github.io/issues/28"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hejiye.com/index.php?m=content&amp;c=tag&amp;a=lists&amp;tag=%E6%8C%87%E9%92%88" TargetMode="External"/><Relationship Id="rId3" Type="http://schemas.openxmlformats.org/officeDocument/2006/relationships/hyperlink" Target="https://www.suncolor.com.tw/BookPage.aspx?bokno=112090301002" TargetMode="External"/><Relationship Id="rId4" Type="http://schemas.openxmlformats.org/officeDocument/2006/relationships/hyperlink" Target="http://www.dazegraffiti.com/2013/01/blog-post.html" TargetMode="External"/><Relationship Id="rId5" Type="http://schemas.openxmlformats.org/officeDocument/2006/relationships/hyperlink" Target="https://www.dreamstime.com/stock-illustration-studio-radio-microphone-vector-illustration-isolated-white-background-music-flat-style-image6825460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hk/url?sa=i&amp;source=images&amp;cd=&amp;cad=rja&amp;uact=8&amp;ved=2ahUKEwjVgZyQ1sXcAhUBV7wKHRkIA3kQjRx6BAgBEAU&amp;url=http://588ku.com/image/wangyehuangguan.html&amp;psig=AOvVaw15dwQN-25DXhcBW_9Ir5Ik&amp;ust=1533000510593019"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oyoflanguages.com/when-language-learning-gets-boring-language-goals-december-2016/" TargetMode="External"/><Relationship Id="rId3" Type="http://schemas.openxmlformats.org/officeDocument/2006/relationships/hyperlink" Target="http://joyoflanguages.com/when-language-learning-gets-boring-language-goals-december-2016/" TargetMode="External"/><Relationship Id="rId4" Type="http://schemas.openxmlformats.org/officeDocument/2006/relationships/hyperlink" Target="http://www.sohu.com/a/243328187_418353"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hpama.co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learning.ntcu.edu.tw/base/10001/course/10010322/content/public/history.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1: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1: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圖片來源：</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說故事 </a:t>
            </a:r>
            <a:r>
              <a:rPr b="0" i="0" lang="en" sz="1200" u="none" cap="none" strike="noStrike">
                <a:solidFill>
                  <a:schemeClr val="dk1"/>
                </a:solidFill>
                <a:latin typeface="Calibri"/>
                <a:ea typeface="Calibri"/>
                <a:cs typeface="Calibri"/>
                <a:sym typeface="Calibri"/>
              </a:rPr>
              <a:t>http://www.elitian.hk/story-telling-course</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聽 </a:t>
            </a:r>
            <a:r>
              <a:rPr b="0" i="0" lang="en" sz="1200" u="none" cap="none" strike="noStrike">
                <a:solidFill>
                  <a:schemeClr val="dk1"/>
                </a:solidFill>
                <a:latin typeface="Calibri"/>
                <a:ea typeface="Calibri"/>
                <a:cs typeface="Calibri"/>
                <a:sym typeface="Calibri"/>
              </a:rPr>
              <a:t>http://reader.roodo.com/lhyun123/archives/1263966.html</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說 </a:t>
            </a:r>
            <a:r>
              <a:rPr b="0" i="0" lang="en" sz="1200" u="none" cap="none" strike="noStrike">
                <a:solidFill>
                  <a:schemeClr val="dk1"/>
                </a:solidFill>
                <a:latin typeface="Calibri"/>
                <a:ea typeface="Calibri"/>
                <a:cs typeface="Calibri"/>
                <a:sym typeface="Calibri"/>
              </a:rPr>
              <a:t>http://wk706.pixnet.net/blog/post/53123413-%E6%98%9F%E6%9C%9F%E5%85%AD%E5%89%B5%E5%88%8A%E8%99%9F%E2%94%80706(%E6%88%91%E6%9C%89%E8%A9%B1%E8%A6%81%E8%AA%AA)</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書 </a:t>
            </a:r>
            <a:r>
              <a:rPr b="0" i="0" lang="en" sz="1200" u="none" cap="none" strike="noStrike">
                <a:solidFill>
                  <a:schemeClr val="dk1"/>
                </a:solidFill>
                <a:latin typeface="Calibri"/>
                <a:ea typeface="Calibri"/>
                <a:cs typeface="Calibri"/>
                <a:sym typeface="Calibri"/>
              </a:rPr>
              <a:t>https://edonix.it/book-icon-91379-3/</a:t>
            </a:r>
            <a:endParaRPr b="0" i="0" sz="1200" u="none" cap="none" strike="noStrike">
              <a:solidFill>
                <a:schemeClr val="dk1"/>
              </a:solidFill>
              <a:latin typeface="Calibri"/>
              <a:ea typeface="Calibri"/>
              <a:cs typeface="Calibri"/>
              <a:sym typeface="Calibri"/>
            </a:endParaRPr>
          </a:p>
          <a:p>
            <a:pPr indent="0" lvl="0" marL="15875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Font typeface="Arial"/>
              <a:buNone/>
            </a:pPr>
            <a:br>
              <a:rPr b="0" i="0" lang="en" sz="1100" u="none" cap="none" strike="noStrike">
                <a:solidFill>
                  <a:schemeClr val="dk1"/>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10:notes"/>
          <p:cNvSpPr/>
          <p:nvPr>
            <p:ph idx="2" type="sldImg"/>
          </p:nvPr>
        </p:nvSpPr>
        <p:spPr>
          <a:xfrm>
            <a:off x="650875" y="631825"/>
            <a:ext cx="5616575" cy="31591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10:notes"/>
          <p:cNvSpPr txBox="1"/>
          <p:nvPr>
            <p:ph idx="1" type="body"/>
          </p:nvPr>
        </p:nvSpPr>
        <p:spPr>
          <a:xfrm>
            <a:off x="691886" y="4000962"/>
            <a:ext cx="5535000" cy="37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Classical ebook pictures and text were captured via OCR techniques,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Apply Pristma, Maya, Unity to  redesign with new illustration and text for the ebooks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eBooks can be displayed on the fly different mobile or PC platforms (e.g., ipad, desktop, smartphone).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Artificial Intelligence techniques such as NLP that adapt expert learning models are applied to analyze book content and associate readers’ behaviors and provide reading feedback.</a:t>
            </a:r>
            <a:endParaRPr/>
          </a:p>
          <a:p>
            <a:pPr indent="419100" lvl="0" marL="0" rtl="0" algn="l">
              <a:lnSpc>
                <a:spcPct val="115000"/>
              </a:lnSpc>
              <a:spcBef>
                <a:spcPts val="0"/>
              </a:spcBef>
              <a:spcAft>
                <a:spcPts val="0"/>
              </a:spcAft>
              <a:buClr>
                <a:schemeClr val="dk1"/>
              </a:buClr>
              <a:buSzPts val="1100"/>
              <a:buFont typeface="Arial"/>
              <a:buNone/>
            </a:pPr>
            <a:r>
              <a:t/>
            </a:r>
            <a:endParaRPr/>
          </a:p>
          <a:p>
            <a:pPr indent="0" lvl="0" marL="139700" marR="0" rtl="0" algn="l">
              <a:lnSpc>
                <a:spcPct val="100000"/>
              </a:lnSpc>
              <a:spcBef>
                <a:spcPts val="0"/>
              </a:spcBef>
              <a:spcAft>
                <a:spcPts val="0"/>
              </a:spcAft>
              <a:buClr>
                <a:srgbClr val="000000"/>
              </a:buClr>
              <a:buSzPts val="1400"/>
              <a:buFont typeface="Arial"/>
              <a:buNone/>
            </a:pPr>
            <a:r>
              <a:t/>
            </a:r>
            <a:endParaRPr/>
          </a:p>
          <a:p>
            <a:pPr indent="0" lvl="0" marL="139700" marR="0" rtl="0" algn="l">
              <a:lnSpc>
                <a:spcPct val="100000"/>
              </a:lnSpc>
              <a:spcBef>
                <a:spcPts val="0"/>
              </a:spcBef>
              <a:spcAft>
                <a:spcPts val="0"/>
              </a:spcAft>
              <a:buClr>
                <a:srgbClr val="000000"/>
              </a:buClr>
              <a:buSzPts val="1400"/>
              <a:buFont typeface="Arial"/>
              <a:buNone/>
            </a:pPr>
            <a:r>
              <a:t/>
            </a:r>
            <a:endParaRPr/>
          </a:p>
          <a:p>
            <a:pPr indent="0" lvl="0" marL="13970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加入一頁圖像解釋科技應用流程</a:t>
            </a:r>
            <a:endParaRPr b="0" i="0" sz="11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Reference: Hicsonmez, S., Samet, N., Sener, F., &amp; Duygulu, P. (2017, June). DRAW: Deep networks for Recognizing styles of Artists Who illustrate children's books. In </a:t>
            </a:r>
            <a:r>
              <a:rPr b="0" i="1" lang="en" sz="1100" u="none" cap="none" strike="noStrike">
                <a:solidFill>
                  <a:srgbClr val="000000"/>
                </a:solidFill>
                <a:latin typeface="Arial"/>
                <a:ea typeface="Arial"/>
                <a:cs typeface="Arial"/>
                <a:sym typeface="Arial"/>
              </a:rPr>
              <a:t>Proceedings of the 2017 ACM on International Conference on Multimedia Retrieval</a:t>
            </a:r>
            <a:r>
              <a:rPr b="0" i="0" lang="en" sz="1100" u="none" cap="none" strike="noStrike">
                <a:solidFill>
                  <a:srgbClr val="000000"/>
                </a:solidFill>
                <a:latin typeface="Arial"/>
                <a:ea typeface="Arial"/>
                <a:cs typeface="Arial"/>
                <a:sym typeface="Arial"/>
              </a:rPr>
              <a:t> (pp. 338-346). ACM https://arxiv.org/pdf/17</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In text reference</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Reference</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Statement</a:t>
            </a:r>
            <a:endParaRPr b="0" i="0" sz="11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OCR image source:</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http://www.51freeware.com/?tag=%E6%96%87%E5%AD%97%E8%AF%86%E5%88%AB</a:t>
            </a:r>
            <a:endParaRPr b="0" i="0" sz="11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Device adaptation, user interface adaptation</a:t>
            </a:r>
            <a:endParaRPr b="0" i="0" sz="11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 sz="950" u="sng" cap="none" strike="noStrike">
                <a:solidFill>
                  <a:schemeClr val="hlink"/>
                </a:solidFill>
                <a:latin typeface="Arial"/>
                <a:ea typeface="Arial"/>
                <a:cs typeface="Arial"/>
                <a:sym typeface="Arial"/>
                <a:hlinkClick r:id="rId2"/>
              </a:rPr>
              <a:t>https://stackoverflow.com/questions/15692575/make-website-adapt-to-all-display-size-html</a:t>
            </a:r>
            <a:endParaRPr b="0" i="0" sz="950" u="sng" cap="none" strike="noStrike">
              <a:solidFill>
                <a:schemeClr val="hlink"/>
              </a:solidFill>
              <a:latin typeface="Arial"/>
              <a:ea typeface="Arial"/>
              <a:cs typeface="Arial"/>
              <a:sym typeface="Arial"/>
              <a:hlinkClick r:id="rId3"/>
            </a:endParaRPr>
          </a:p>
          <a:p>
            <a:pPr indent="-228600" lvl="0" marL="457200" marR="0" rtl="0" algn="l">
              <a:lnSpc>
                <a:spcPct val="115000"/>
              </a:lnSpc>
              <a:spcBef>
                <a:spcPts val="0"/>
              </a:spcBef>
              <a:spcAft>
                <a:spcPts val="0"/>
              </a:spcAft>
              <a:buClr>
                <a:srgbClr val="000000"/>
              </a:buClr>
              <a:buSzPts val="1400"/>
              <a:buFont typeface="Arial"/>
              <a:buNone/>
            </a:pPr>
            <a:r>
              <a:t/>
            </a:r>
            <a:endParaRPr b="0" i="0" sz="950" u="sng" cap="none" strike="noStrike">
              <a:solidFill>
                <a:schemeClr val="hlink"/>
              </a:solidFill>
              <a:latin typeface="Arial"/>
              <a:ea typeface="Arial"/>
              <a:cs typeface="Arial"/>
              <a:sym typeface="Arial"/>
              <a:hlinkClick r:id="rId4"/>
            </a:endParaRPr>
          </a:p>
          <a:p>
            <a:pPr indent="-317500" lvl="0" marL="457200" marR="0" rtl="0" algn="l">
              <a:lnSpc>
                <a:spcPct val="115000"/>
              </a:lnSpc>
              <a:spcBef>
                <a:spcPts val="0"/>
              </a:spcBef>
              <a:spcAft>
                <a:spcPts val="0"/>
              </a:spcAft>
              <a:buClr>
                <a:srgbClr val="000000"/>
              </a:buClr>
              <a:buSzPts val="1400"/>
              <a:buFont typeface="Arial"/>
              <a:buChar char="●"/>
            </a:pPr>
            <a:r>
              <a:rPr b="0" i="0" lang="en" sz="950" u="sng" cap="none" strike="noStrike">
                <a:solidFill>
                  <a:schemeClr val="hlink"/>
                </a:solidFill>
                <a:latin typeface="Arial"/>
                <a:ea typeface="Arial"/>
                <a:cs typeface="Arial"/>
                <a:sym typeface="Arial"/>
                <a:hlinkClick r:id="rId5"/>
              </a:rPr>
              <a:t>https://github.com/sunmaobin/sunmaobin.github.io/issues/28</a:t>
            </a:r>
            <a:endParaRPr b="0" i="0" sz="11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400"/>
              <a:buFont typeface="Arial"/>
              <a:buNone/>
            </a:pPr>
            <a:r>
              <a:t/>
            </a:r>
            <a:endParaRPr b="0" i="0" sz="950" u="sng" cap="none" strike="noStrike">
              <a:solidFill>
                <a:schemeClr val="hlink"/>
              </a:solidFill>
              <a:latin typeface="Arial"/>
              <a:ea typeface="Arial"/>
              <a:cs typeface="Arial"/>
              <a:sym typeface="Arial"/>
              <a:hlinkClick r:id="rId6"/>
            </a:endParaRPr>
          </a:p>
          <a:p>
            <a:pPr indent="-317500" lvl="0" marL="457200" marR="0" rtl="0" algn="l">
              <a:lnSpc>
                <a:spcPct val="115000"/>
              </a:lnSpc>
              <a:spcBef>
                <a:spcPts val="0"/>
              </a:spcBef>
              <a:spcAft>
                <a:spcPts val="0"/>
              </a:spcAft>
              <a:buClr>
                <a:srgbClr val="000000"/>
              </a:buClr>
              <a:buSzPts val="1400"/>
              <a:buFont typeface="Arial"/>
              <a:buChar char="●"/>
            </a:pPr>
            <a:r>
              <a:rPr b="1" i="0" lang="en" sz="1000" u="none" cap="none" strike="noStrike">
                <a:solidFill>
                  <a:srgbClr val="000000"/>
                </a:solidFill>
                <a:latin typeface="Arial"/>
                <a:ea typeface="Arial"/>
                <a:cs typeface="Arial"/>
                <a:sym typeface="Arial"/>
              </a:rPr>
              <a:t>Sharable Content Object Reference Model</a:t>
            </a:r>
            <a:endParaRPr b="0" i="0" sz="950" u="sng" cap="none" strike="noStrike">
              <a:solidFill>
                <a:schemeClr val="hlink"/>
              </a:solidFill>
              <a:latin typeface="Arial"/>
              <a:ea typeface="Arial"/>
              <a:cs typeface="Arial"/>
              <a:sym typeface="Arial"/>
              <a:hlinkClick r:id="rId7"/>
            </a:endParaRPr>
          </a:p>
          <a:p>
            <a:pPr indent="-317500" lvl="1" marL="914400" marR="0" rtl="0" algn="l">
              <a:lnSpc>
                <a:spcPct val="115000"/>
              </a:lnSpc>
              <a:spcBef>
                <a:spcPts val="0"/>
              </a:spcBef>
              <a:spcAft>
                <a:spcPts val="0"/>
              </a:spcAft>
              <a:buClr>
                <a:srgbClr val="000000"/>
              </a:buClr>
              <a:buSzPts val="1400"/>
              <a:buFont typeface="Arial"/>
              <a:buChar char="●"/>
            </a:pPr>
            <a:r>
              <a:rPr b="0" i="0" lang="en" sz="950" u="sng" cap="none" strike="noStrike">
                <a:solidFill>
                  <a:schemeClr val="hlink"/>
                </a:solidFill>
                <a:latin typeface="Arial"/>
                <a:ea typeface="Arial"/>
                <a:cs typeface="Arial"/>
                <a:sym typeface="Arial"/>
                <a:hlinkClick r:id="rId8"/>
              </a:rPr>
              <a:t>SCORM 简介</a:t>
            </a:r>
            <a:endParaRPr b="0" i="0" sz="950" u="sng" cap="none" strike="noStrike">
              <a:solidFill>
                <a:schemeClr val="hlink"/>
              </a:solidFill>
              <a:latin typeface="Arial"/>
              <a:ea typeface="Arial"/>
              <a:cs typeface="Arial"/>
              <a:sym typeface="Arial"/>
              <a:hlinkClick r:id="rId9"/>
            </a:endParaRPr>
          </a:p>
          <a:p>
            <a:pPr indent="-317500" lvl="0" marL="457200" marR="0" rtl="0" algn="l">
              <a:lnSpc>
                <a:spcPct val="115000"/>
              </a:lnSpc>
              <a:spcBef>
                <a:spcPts val="0"/>
              </a:spcBef>
              <a:spcAft>
                <a:spcPts val="0"/>
              </a:spcAft>
              <a:buClr>
                <a:srgbClr val="000000"/>
              </a:buClr>
              <a:buSzPts val="1400"/>
              <a:buFont typeface="Arial"/>
              <a:buChar char="●"/>
            </a:pPr>
            <a:r>
              <a:rPr b="0" i="0" lang="en" sz="950" u="sng" cap="none" strike="noStrike">
                <a:solidFill>
                  <a:schemeClr val="hlink"/>
                </a:solidFill>
                <a:latin typeface="Arial"/>
                <a:ea typeface="Arial"/>
                <a:cs typeface="Arial"/>
                <a:sym typeface="Arial"/>
                <a:hlinkClick r:id="rId10"/>
              </a:rPr>
              <a:t>https://www.oschina.net/p/scorm</a:t>
            </a:r>
            <a:endParaRPr b="0" i="0" sz="11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t/>
            </a:r>
            <a:endParaRPr b="0" i="0" sz="950" u="sng" cap="none" strike="noStrike">
              <a:solidFill>
                <a:schemeClr val="hlink"/>
              </a:solidFill>
              <a:latin typeface="Arial"/>
              <a:ea typeface="Arial"/>
              <a:cs typeface="Arial"/>
              <a:sym typeface="Arial"/>
              <a:hlinkClick r:id="rId11"/>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n" sz="1000">
                <a:solidFill>
                  <a:schemeClr val="dk1"/>
                </a:solidFill>
              </a:rPr>
              <a:t>3.8 points improvement in reading test scores (out of </a:t>
            </a:r>
            <a:r>
              <a:rPr b="1" lang="en" sz="1000">
                <a:solidFill>
                  <a:schemeClr val="dk1"/>
                </a:solidFill>
                <a:highlight>
                  <a:srgbClr val="FFF2CC"/>
                </a:highlight>
              </a:rPr>
              <a:t>25)</a:t>
            </a:r>
            <a:r>
              <a:rPr b="1" lang="en" sz="1000">
                <a:solidFill>
                  <a:schemeClr val="dk1"/>
                </a:solidFill>
              </a:rPr>
              <a:t> on average after gamification intervention</a:t>
            </a:r>
            <a:endParaRPr b="1" sz="1000">
              <a:solidFill>
                <a:schemeClr val="dk1"/>
              </a:solidFill>
            </a:endParaRPr>
          </a:p>
          <a:p>
            <a:pPr indent="0" lvl="0" marL="0" rtl="0" algn="just">
              <a:lnSpc>
                <a:spcPct val="100000"/>
              </a:lnSpc>
              <a:spcBef>
                <a:spcPts val="0"/>
              </a:spcBef>
              <a:spcAft>
                <a:spcPts val="0"/>
              </a:spcAft>
              <a:buClr>
                <a:schemeClr val="dk1"/>
              </a:buClr>
              <a:buSzPts val="1100"/>
              <a:buFont typeface="Arial"/>
              <a:buNone/>
            </a:pPr>
            <a:r>
              <a:rPr b="1" lang="en" sz="1000">
                <a:solidFill>
                  <a:schemeClr val="dk1"/>
                </a:solidFill>
              </a:rPr>
              <a:t>- Maximum improvement: 6.1 points/ 25</a:t>
            </a:r>
            <a:endParaRPr b="1" sz="1000">
              <a:solidFill>
                <a:schemeClr val="dk1"/>
              </a:solidFill>
            </a:endParaRPr>
          </a:p>
          <a:p>
            <a:pPr indent="0" lvl="0" marL="0" rtl="0" algn="just">
              <a:lnSpc>
                <a:spcPct val="100000"/>
              </a:lnSpc>
              <a:spcBef>
                <a:spcPts val="0"/>
              </a:spcBef>
              <a:spcAft>
                <a:spcPts val="0"/>
              </a:spcAft>
              <a:buClr>
                <a:schemeClr val="dk1"/>
              </a:buClr>
              <a:buSzPts val="1100"/>
              <a:buFont typeface="Arial"/>
              <a:buNone/>
            </a:pPr>
            <a:r>
              <a:rPr b="1" lang="en" sz="1000">
                <a:solidFill>
                  <a:schemeClr val="dk1"/>
                </a:solidFill>
              </a:rPr>
              <a:t>- average 4.1/ 30 points decrease in reading test scores for students without intervention</a:t>
            </a:r>
            <a:endParaRPr b="1"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000">
                <a:solidFill>
                  <a:schemeClr val="dk1"/>
                </a:solidFill>
              </a:rPr>
              <a:t>(Yin, Lee, Lee &amp; Chu, 2018)</a:t>
            </a:r>
            <a:endParaRPr b="1"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Study background</a:t>
            </a:r>
            <a:endParaRPr sz="1200">
              <a:latin typeface="Muli"/>
              <a:ea typeface="Muli"/>
              <a:cs typeface="Muli"/>
              <a:sym typeface="Muli"/>
            </a:endParaRPr>
          </a:p>
          <a:p>
            <a:pPr indent="-304800" lvl="0" marL="457200" rtl="0" algn="l">
              <a:lnSpc>
                <a:spcPct val="115000"/>
              </a:lnSpc>
              <a:spcBef>
                <a:spcPts val="0"/>
              </a:spcBef>
              <a:spcAft>
                <a:spcPts val="0"/>
              </a:spcAft>
              <a:buSzPts val="1200"/>
              <a:buFont typeface="Muli"/>
              <a:buAutoNum type="arabicPeriod"/>
            </a:pPr>
            <a:r>
              <a:rPr lang="en">
                <a:solidFill>
                  <a:schemeClr val="dk1"/>
                </a:solidFill>
                <a:latin typeface="Times New Roman"/>
                <a:ea typeface="Times New Roman"/>
                <a:cs typeface="Times New Roman"/>
                <a:sym typeface="Times New Roman"/>
              </a:rPr>
              <a:t>Li, X.H., Mok, S.W., Cheng, Y.Y.J., &amp; Chu, S.K.W. (2018). An examination of a gamified e-quiz system in fostering students’ reading habit, interest and ability. </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Number of students: 37</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Education level: Primary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000">
                <a:solidFill>
                  <a:schemeClr val="dk1"/>
                </a:solidFill>
                <a:latin typeface="Times New Roman"/>
                <a:ea typeface="Times New Roman"/>
                <a:cs typeface="Times New Roman"/>
                <a:sym typeface="Times New Roman"/>
              </a:rPr>
              <a:t>Recruitment: the top 20 scorers under the rankings of ‘Last Term Score’, ‘Improvement Score’ and ‘Life Score’, during the term period between 1 September 2015 and 31 January 2016, were invited to attend the survey/ interview</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Method: questionnair survey</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2. </a:t>
            </a:r>
            <a:r>
              <a:rPr lang="en" sz="950">
                <a:solidFill>
                  <a:schemeClr val="dk1"/>
                </a:solidFill>
                <a:highlight>
                  <a:srgbClr val="FFFFFF"/>
                </a:highlight>
              </a:rPr>
              <a:t>	Chen, X.Y., Li, X.H., Lee, S.Y.C., &amp; </a:t>
            </a:r>
            <a:r>
              <a:rPr lang="en" sz="950">
                <a:solidFill>
                  <a:srgbClr val="222222"/>
                </a:solidFill>
                <a:highlight>
                  <a:srgbClr val="FFFFFF"/>
                </a:highlight>
              </a:rPr>
              <a:t>Chu, S.K.W. </a:t>
            </a:r>
            <a:r>
              <a:rPr lang="en" sz="950">
                <a:solidFill>
                  <a:schemeClr val="dk1"/>
                </a:solidFill>
                <a:highlight>
                  <a:srgbClr val="FFFFFF"/>
                </a:highlight>
              </a:rPr>
              <a:t>(2018). Re-examining students’ reading experience in a gamified context from a self-determination perspective:</a:t>
            </a:r>
            <a:r>
              <a:rPr lang="en">
                <a:solidFill>
                  <a:schemeClr val="dk1"/>
                </a:solidFill>
              </a:rPr>
              <a:t> </a:t>
            </a:r>
            <a:r>
              <a:rPr lang="en" sz="950">
                <a:solidFill>
                  <a:schemeClr val="dk1"/>
                </a:solidFill>
                <a:highlight>
                  <a:srgbClr val="FFFFFF"/>
                </a:highlight>
              </a:rPr>
              <a:t>A multiple-case study</a:t>
            </a:r>
            <a:endParaRPr sz="950">
              <a:solidFill>
                <a:schemeClr val="dk1"/>
              </a:solidFill>
              <a:highlight>
                <a:srgbClr val="FFFFFF"/>
              </a:highlight>
            </a:endParaRPr>
          </a:p>
          <a:p>
            <a:pPr indent="-288925" lvl="0" marL="457200" rtl="0" algn="l">
              <a:lnSpc>
                <a:spcPct val="115000"/>
              </a:lnSpc>
              <a:spcBef>
                <a:spcPts val="0"/>
              </a:spcBef>
              <a:spcAft>
                <a:spcPts val="0"/>
              </a:spcAft>
              <a:buClr>
                <a:schemeClr val="dk1"/>
              </a:buClr>
              <a:buSzPts val="950"/>
              <a:buChar char="-"/>
            </a:pPr>
            <a:r>
              <a:rPr lang="en" sz="950">
                <a:solidFill>
                  <a:schemeClr val="dk1"/>
                </a:solidFill>
                <a:highlight>
                  <a:srgbClr val="FFFFFF"/>
                </a:highlight>
              </a:rPr>
              <a:t>Number of students: 8 (selected sets of interview data from previous study)</a:t>
            </a:r>
            <a:endParaRPr sz="950">
              <a:solidFill>
                <a:schemeClr val="dk1"/>
              </a:solidFill>
              <a:highlight>
                <a:srgbClr val="FFFFFF"/>
              </a:highlight>
            </a:endParaRPr>
          </a:p>
          <a:p>
            <a:pPr indent="-288925" lvl="0" marL="457200" rtl="0" algn="l">
              <a:lnSpc>
                <a:spcPct val="115000"/>
              </a:lnSpc>
              <a:spcBef>
                <a:spcPts val="0"/>
              </a:spcBef>
              <a:spcAft>
                <a:spcPts val="0"/>
              </a:spcAft>
              <a:buClr>
                <a:schemeClr val="dk1"/>
              </a:buClr>
              <a:buSzPts val="950"/>
              <a:buChar char="-"/>
            </a:pPr>
            <a:r>
              <a:rPr lang="en" sz="950">
                <a:solidFill>
                  <a:schemeClr val="dk1"/>
                </a:solidFill>
                <a:highlight>
                  <a:srgbClr val="FFFFFF"/>
                </a:highlight>
              </a:rPr>
              <a:t>Education level: Primary </a:t>
            </a:r>
            <a:endParaRPr sz="950">
              <a:solidFill>
                <a:schemeClr val="dk1"/>
              </a:solidFill>
              <a:highlight>
                <a:srgbClr val="FFFFFF"/>
              </a:highlight>
            </a:endParaRPr>
          </a:p>
          <a:p>
            <a:pPr indent="-288925" lvl="0" marL="457200" rtl="0" algn="l">
              <a:lnSpc>
                <a:spcPct val="115000"/>
              </a:lnSpc>
              <a:spcBef>
                <a:spcPts val="0"/>
              </a:spcBef>
              <a:spcAft>
                <a:spcPts val="0"/>
              </a:spcAft>
              <a:buClr>
                <a:schemeClr val="dk1"/>
              </a:buClr>
              <a:buSzPts val="950"/>
              <a:buChar char="-"/>
            </a:pPr>
            <a:r>
              <a:rPr lang="en" sz="950">
                <a:solidFill>
                  <a:schemeClr val="dk1"/>
                </a:solidFill>
                <a:highlight>
                  <a:srgbClr val="FFFFFF"/>
                </a:highlight>
              </a:rPr>
              <a:t>Method: Interview</a:t>
            </a:r>
            <a:endParaRPr sz="9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3. </a:t>
            </a:r>
            <a:r>
              <a:rPr lang="en">
                <a:solidFill>
                  <a:schemeClr val="dk1"/>
                </a:solidFill>
                <a:latin typeface="Calibri"/>
                <a:ea typeface="Calibri"/>
                <a:cs typeface="Calibri"/>
                <a:sym typeface="Calibri"/>
              </a:rPr>
              <a:t>	Chu S, Clancy E., Van G. W. F. (2018) Stimulating reading in primary school children with an online gamified reading challenge. </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Number of students: 246</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Education level: Primary 2-5 </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Duration: 3 years</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At the end of the project, there were 68 students in Primary 2, 54 in Primary 3, 67 in Primary 4 and 57 in Primary 5</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Methods: Statistical analysis of relationship between academic performance and scores on gamified platform scores and reading frequency</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4.	 </a:t>
            </a:r>
            <a:r>
              <a:rPr lang="en" sz="1000">
                <a:solidFill>
                  <a:schemeClr val="dk1"/>
                </a:solidFill>
              </a:rPr>
              <a:t>Yin J, Lee SYC, Lee M , Chu KWS The Academic Impacts of Oxford Achiever on Hong Kong Primary School Students: A Self-determination Case Study.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Number of students and education level: Primary 3: 350; Primary 6: 161</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Method: Pre and post gamification intervention reading tests, comparison of scores between different cohorts (with or without intervention). Questionnaires.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Duration: 5 months (Feb to June 2018)</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Result source (same layout as ppt) for findings cited:</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Student feedback: all from 1</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Academic improvement: 1, 4, 3. </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latin typeface="Muli"/>
                <a:ea typeface="Muli"/>
                <a:cs typeface="Muli"/>
                <a:sym typeface="Muli"/>
              </a:rPr>
              <a:t>Intrinsic aspects:  All studies combined</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Other notes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Previous academic studies in the primary school context found that with gamified reading, students experienced</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-Positive changes in reading habits (95% of students)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-68% experienced increased reading frequencies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Academic improvement</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-In scores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-Students receiving gamified reading intervention experienced 3.8 (out of ?) point increase in reading scores/ maximum increase = 6.1 points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-Students without any intervention had -4.2 points in post-test reading scores (</a:t>
            </a:r>
            <a:r>
              <a:rPr lang="en" sz="1200">
                <a:solidFill>
                  <a:schemeClr val="dk1"/>
                </a:solidFill>
              </a:rPr>
              <a:t>Yin, Lee, Lee, Chu, 2018</a:t>
            </a:r>
            <a:r>
              <a:rPr lang="en" sz="1200">
                <a:solidFill>
                  <a:srgbClr val="674EA7"/>
                </a:solidFill>
                <a:latin typeface="Muli"/>
                <a:ea typeface="Muli"/>
                <a:cs typeface="Muli"/>
                <a:sym typeface="Muli"/>
              </a:rPr>
              <a:t>)</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-Self-reported improvement in both English and Chinese reading and writing (92% of students) (Li, Mok, Cheng, &amp; Chu 2018)</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-73 % of students attribute perceived improvements to either entirely or partially related to the gamified reading </a:t>
            </a:r>
            <a:r>
              <a:rPr lang="en" sz="1200">
                <a:solidFill>
                  <a:srgbClr val="FF0000"/>
                </a:solidFill>
                <a:latin typeface="Muli"/>
                <a:ea typeface="Muli"/>
                <a:cs typeface="Muli"/>
                <a:sym typeface="Muli"/>
              </a:rPr>
              <a:t>(please elaborate this data; how is this related to positive association*not related, they are different studies)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-Positive association between RB scores and academic improvement (statistically significant)</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-Improvement of interpretation skills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-57% of students (agreed with by &gt; 40% of teachers and parents)</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Students also felt more</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-Motivated to read</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-Stimulated to be competent</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-Encouraged to solve problems on their own</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-Stronger autonomy in reading</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-Improved understanding of tenses (Yin)</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-Heightened sense of achievement</a:t>
            </a:r>
            <a:endParaRPr sz="1200">
              <a:solidFill>
                <a:srgbClr val="674EA7"/>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sz="1200">
                <a:solidFill>
                  <a:srgbClr val="674EA7"/>
                </a:solidFill>
                <a:latin typeface="Muli"/>
                <a:ea typeface="Muli"/>
                <a:cs typeface="Muli"/>
                <a:sym typeface="Muli"/>
              </a:rPr>
              <a:t>(Li, Mok, Cheng, &amp; Chu 2018; </a:t>
            </a:r>
            <a:r>
              <a:rPr lang="en" sz="1200">
                <a:solidFill>
                  <a:schemeClr val="dk1"/>
                </a:solidFill>
              </a:rPr>
              <a:t>Chen, Li, Lee &amp; Chu, 2018; Yin, Lee, Lee, Chu, 2018; Chu, Clancy, Van, 2018</a:t>
            </a:r>
            <a:r>
              <a:rPr lang="en" sz="1200">
                <a:solidFill>
                  <a:srgbClr val="674EA7"/>
                </a:solidFill>
                <a:latin typeface="Muli"/>
                <a:ea typeface="Muli"/>
                <a:cs typeface="Muli"/>
                <a:sym typeface="Muli"/>
              </a:rPr>
              <a:t>)</a:t>
            </a:r>
            <a:endParaRPr sz="1200">
              <a:solidFill>
                <a:srgbClr val="674EA7"/>
              </a:solidFill>
              <a:latin typeface="Muli"/>
              <a:ea typeface="Muli"/>
              <a:cs typeface="Muli"/>
              <a:sym typeface="Muli"/>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p13: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13: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Some technical points that help for the prototype:</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solidFill>
                <a:schemeClr val="dk1"/>
              </a:solidFill>
            </a:endParaRPr>
          </a:p>
          <a:p>
            <a:pPr indent="419100" lvl="0" marL="0" rtl="0" algn="l">
              <a:lnSpc>
                <a:spcPct val="115000"/>
              </a:lnSpc>
              <a:spcBef>
                <a:spcPts val="0"/>
              </a:spcBef>
              <a:spcAft>
                <a:spcPts val="0"/>
              </a:spcAft>
              <a:buClr>
                <a:schemeClr val="dk1"/>
              </a:buClr>
              <a:buSzPts val="1100"/>
              <a:buFont typeface="Arial"/>
              <a:buNone/>
            </a:pPr>
            <a:r>
              <a:rPr lang="en" sz="1200">
                <a:solidFill>
                  <a:schemeClr val="dk1"/>
                </a:solidFill>
                <a:latin typeface="Arvo"/>
                <a:ea typeface="Arvo"/>
                <a:cs typeface="Arvo"/>
                <a:sym typeface="Arvo"/>
              </a:rPr>
              <a:t>Speech recognition technology: It helps readers in early age who can’t write to interact with the system.</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rPr lang="en" sz="1200">
                <a:solidFill>
                  <a:schemeClr val="dk1"/>
                </a:solidFill>
                <a:latin typeface="Arvo"/>
                <a:ea typeface="Arvo"/>
                <a:cs typeface="Arvo"/>
                <a:sym typeface="Arvo"/>
              </a:rPr>
              <a:t>NLP (Dialogue System): Understand the reader's request and return the books needed by the reader</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rPr lang="en" sz="1200">
                <a:solidFill>
                  <a:schemeClr val="dk1"/>
                </a:solidFill>
                <a:latin typeface="Arvo"/>
                <a:ea typeface="Arvo"/>
                <a:cs typeface="Arvo"/>
                <a:sym typeface="Arvo"/>
              </a:rPr>
              <a:t>Cloud storage technology (google cloud): Collect reading behavior (pronounced/expression/eyes/submitted answers/initiated requests, etc.) stored on the cloud anytime, anywhere.</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rPr lang="en" sz="1200">
                <a:solidFill>
                  <a:schemeClr val="dk1"/>
                </a:solidFill>
                <a:latin typeface="Arvo"/>
                <a:ea typeface="Arvo"/>
                <a:cs typeface="Arvo"/>
                <a:sym typeface="Arvo"/>
              </a:rPr>
              <a:t>TensorFlow Lite (mobile app): adapt expert learning models to real-time detect reading difficulty and provide necessary intervention and help.</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Arvo"/>
              <a:ea typeface="Arvo"/>
              <a:cs typeface="Arvo"/>
              <a:sym typeface="Arvo"/>
            </a:endParaRPr>
          </a:p>
          <a:p>
            <a:pPr indent="419100" lvl="0" marL="0" rtl="0" algn="l">
              <a:lnSpc>
                <a:spcPct val="115000"/>
              </a:lnSpc>
              <a:spcBef>
                <a:spcPts val="0"/>
              </a:spcBef>
              <a:spcAft>
                <a:spcPts val="0"/>
              </a:spcAft>
              <a:buClr>
                <a:schemeClr val="dk1"/>
              </a:buClr>
              <a:buSzPts val="1100"/>
              <a:buFont typeface="Arial"/>
              <a:buNone/>
            </a:pPr>
            <a:r>
              <a:rPr lang="en" sz="1200">
                <a:solidFill>
                  <a:schemeClr val="dk1"/>
                </a:solidFill>
                <a:latin typeface="Arvo"/>
                <a:ea typeface="Arvo"/>
                <a:cs typeface="Arvo"/>
                <a:sym typeface="Arvo"/>
              </a:rPr>
              <a:t>TensorFlow (google cloud machine learning engine): Analyze reading behavior (duration time/face expression/eye movement, etc.) with book content , establish a user profile, and provide personalized recommendations based on readers' interests (illustration and text recommendation ).</a:t>
            </a:r>
            <a:endParaRPr sz="1200">
              <a:solidFill>
                <a:schemeClr val="dk1"/>
              </a:solidFill>
              <a:latin typeface="Arvo"/>
              <a:ea typeface="Arvo"/>
              <a:cs typeface="Arvo"/>
              <a:sym typeface="Arvo"/>
            </a:endParaRPr>
          </a:p>
          <a:p>
            <a:pPr indent="0" lvl="0" marL="0" marR="0" rtl="0" algn="l">
              <a:lnSpc>
                <a:spcPct val="100000"/>
              </a:lnSpc>
              <a:spcBef>
                <a:spcPts val="0"/>
              </a:spcBef>
              <a:spcAft>
                <a:spcPts val="0"/>
              </a:spcAft>
              <a:buClr>
                <a:srgbClr val="000000"/>
              </a:buClr>
              <a:buSzPts val="1100"/>
              <a:buFont typeface="Arial"/>
              <a:buNone/>
            </a:pPr>
            <a:r>
              <a:t/>
            </a:r>
            <a:endParaRPr sz="9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分辨Text based and voice based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圖片來源：</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機器人 </a:t>
            </a:r>
            <a:r>
              <a:rPr b="0" i="0" lang="en" sz="1000" u="none" cap="none" strike="noStrike">
                <a:solidFill>
                  <a:schemeClr val="accent1"/>
                </a:solidFill>
                <a:latin typeface="Arvo"/>
                <a:ea typeface="Arvo"/>
                <a:cs typeface="Arvo"/>
                <a:sym typeface="Arvo"/>
              </a:rPr>
              <a:t>https://openclipart.org/detail/290797/happy-robot-cute-remix</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滑鼠 https://tw.clipartlogo.com/free/3d-mouse-cursor-arrow.html</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14: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4: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童書圖片、資料來源：</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動物家族 http://168.topec.com.tw/Parten/Structural04/goods.asp?p=201507030005&amp;PG_ID=SHOP_05</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動物滿天下 https://www.kidsbook.com.tw/books/view_book.asp?id=9738</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動物奧運會 https://www.kidsbook.com.tw/books/view_book.asp?id=8974</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動物方城市 https://www.suncolor.com.tw/BookPage.aspx?bokno=112090301002</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小老鼠的表演日 https://www.kidsbook.com.tw/books/view_book.asp?id=9497</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p15: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15: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Relevance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相關性評分</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圖片、資料來源：</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動物家族 http://168.topec.com.tw/Parten/Structural04/goods.asp?p=201507030005&amp;PG_ID=SHOP_05</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動物滿天下 https://www.kidsbook.com.tw/books/view_book.asp?id=9738</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動物方城市 https://www.suncolor.com.tw/BookPage.aspx?bokno=112090301002</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動物方城市內頁 https://www.suncolor.com.tw/BookPage.aspx?bokno=112090301001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Add by franky:</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a:t>Cloud storage collect streaming data, establish user profile and do online recommendation training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16: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16: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333333"/>
                </a:solidFill>
                <a:highlight>
                  <a:srgbClr val="FFFFFF"/>
                </a:highlight>
              </a:rPr>
              <a:t>Study background (Dodigovic, 2007): Intelligent tutoring system. </a:t>
            </a:r>
            <a:endParaRPr sz="10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000">
                <a:solidFill>
                  <a:srgbClr val="333333"/>
                </a:solidFill>
                <a:highlight>
                  <a:srgbClr val="FFFFFF"/>
                </a:highlight>
              </a:rPr>
              <a:t>Student tasks: type sentences into text boxes</a:t>
            </a:r>
            <a:endParaRPr sz="10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n" sz="1000">
                <a:solidFill>
                  <a:srgbClr val="333333"/>
                </a:solidFill>
                <a:highlight>
                  <a:srgbClr val="FFFFFF"/>
                </a:highlight>
              </a:rPr>
              <a:t>AI: identify errors and suggest ways to improve or 'solutions' (the correct sentence form)</a:t>
            </a:r>
            <a:endParaRPr sz="1000"/>
          </a:p>
          <a:p>
            <a:pPr indent="0" lvl="0" marL="0" marR="0" rtl="0" algn="l">
              <a:lnSpc>
                <a:spcPct val="100000"/>
              </a:lnSpc>
              <a:spcBef>
                <a:spcPts val="0"/>
              </a:spcBef>
              <a:spcAft>
                <a:spcPts val="0"/>
              </a:spcAft>
              <a:buClr>
                <a:srgbClr val="000000"/>
              </a:buClr>
              <a:buSzPts val="1400"/>
              <a:buFont typeface="Arial"/>
              <a:buNone/>
            </a:pPr>
            <a:r>
              <a:t/>
            </a:r>
            <a:endParaRPr sz="1000"/>
          </a:p>
          <a:p>
            <a:pPr indent="0" lvl="0" marL="0" marR="0" rtl="0" algn="l">
              <a:lnSpc>
                <a:spcPct val="100000"/>
              </a:lnSpc>
              <a:spcBef>
                <a:spcPts val="0"/>
              </a:spcBef>
              <a:spcAft>
                <a:spcPts val="0"/>
              </a:spcAft>
              <a:buClr>
                <a:srgbClr val="000000"/>
              </a:buClr>
              <a:buSzPts val="1400"/>
              <a:buFont typeface="Arial"/>
              <a:buNone/>
            </a:pPr>
            <a:r>
              <a:rPr b="0" i="0" lang="en" sz="1000" u="none" cap="none" strike="noStrike">
                <a:solidFill>
                  <a:srgbClr val="000000"/>
                </a:solidFill>
                <a:latin typeface="Arial"/>
                <a:ea typeface="Arial"/>
                <a:cs typeface="Arial"/>
                <a:sym typeface="Arial"/>
              </a:rPr>
              <a:t>圖片來源：</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000" u="none" cap="none" strike="noStrike">
                <a:solidFill>
                  <a:srgbClr val="000000"/>
                </a:solidFill>
                <a:latin typeface="Arial"/>
                <a:ea typeface="Arial"/>
                <a:cs typeface="Arial"/>
                <a:sym typeface="Arial"/>
              </a:rPr>
              <a:t>滑鼠指針 </a:t>
            </a:r>
            <a:r>
              <a:rPr b="0" i="0" lang="en" sz="1000" u="sng" cap="none" strike="noStrike">
                <a:solidFill>
                  <a:schemeClr val="hlink"/>
                </a:solidFill>
                <a:latin typeface="Arial"/>
                <a:ea typeface="Arial"/>
                <a:cs typeface="Arial"/>
                <a:sym typeface="Arial"/>
                <a:hlinkClick r:id="rId2"/>
              </a:rPr>
              <a:t>http://www.shejiye.com/index.php?m=content&amp;c=tag&amp;a=lists&amp;tag=%E6%8C%87%E9%92%88</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000" u="none" cap="none" strike="noStrike">
                <a:solidFill>
                  <a:srgbClr val="000000"/>
                </a:solidFill>
                <a:latin typeface="Arial"/>
                <a:ea typeface="Arial"/>
                <a:cs typeface="Arial"/>
                <a:sym typeface="Arial"/>
              </a:rPr>
              <a:t>動物方城市 </a:t>
            </a:r>
            <a:r>
              <a:rPr b="0" i="0" lang="en" sz="1000" u="sng" cap="none" strike="noStrike">
                <a:solidFill>
                  <a:schemeClr val="hlink"/>
                </a:solidFill>
                <a:latin typeface="Arial"/>
                <a:ea typeface="Arial"/>
                <a:cs typeface="Arial"/>
                <a:sym typeface="Arial"/>
                <a:hlinkClick r:id="rId3"/>
              </a:rPr>
              <a:t>https://www.suncolor.com.tw/BookPage.aspx?bokno=112090301002</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000" u="none" cap="none" strike="noStrike">
                <a:solidFill>
                  <a:srgbClr val="000000"/>
                </a:solidFill>
                <a:latin typeface="Arial"/>
                <a:ea typeface="Arial"/>
                <a:cs typeface="Arial"/>
                <a:sym typeface="Arial"/>
              </a:rPr>
              <a:t>聲音鍵 </a:t>
            </a:r>
            <a:r>
              <a:rPr b="0" i="0" lang="en" sz="1000" u="sng" cap="none" strike="noStrike">
                <a:solidFill>
                  <a:schemeClr val="hlink"/>
                </a:solidFill>
                <a:latin typeface="Arial"/>
                <a:ea typeface="Arial"/>
                <a:cs typeface="Arial"/>
                <a:sym typeface="Arial"/>
                <a:hlinkClick r:id="rId4"/>
              </a:rPr>
              <a:t>http://www.dazegraffiti.com/2013/01/blog-post.html</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000" u="none" cap="none" strike="noStrike">
                <a:solidFill>
                  <a:srgbClr val="000000"/>
                </a:solidFill>
                <a:latin typeface="Arial"/>
                <a:ea typeface="Arial"/>
                <a:cs typeface="Arial"/>
                <a:sym typeface="Arial"/>
              </a:rPr>
              <a:t>麥克風 </a:t>
            </a:r>
            <a:r>
              <a:rPr b="0" i="0" lang="en" sz="1000" u="sng" cap="none" strike="noStrike">
                <a:solidFill>
                  <a:schemeClr val="hlink"/>
                </a:solidFill>
                <a:latin typeface="Arial"/>
                <a:ea typeface="Arial"/>
                <a:cs typeface="Arial"/>
                <a:sym typeface="Arial"/>
                <a:hlinkClick r:id="rId5"/>
              </a:rPr>
              <a:t>https://www.dreamstime.com/stock-illustration-studio-radio-microphone-vector-illustration-isolated-white-background-music-flat-style-image68254603</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17: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17: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18: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18: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圖片 皇冠 </a:t>
            </a:r>
            <a:r>
              <a:rPr b="0" i="0" lang="en" sz="1100" u="sng" cap="none" strike="noStrike">
                <a:solidFill>
                  <a:schemeClr val="hlink"/>
                </a:solidFill>
                <a:latin typeface="Arial"/>
                <a:ea typeface="Arial"/>
                <a:cs typeface="Arial"/>
                <a:sym typeface="Arial"/>
                <a:hlinkClick r:id="rId2"/>
              </a:rPr>
              <a:t>https://www.google.com.hk/url?sa=i&amp;source=images&amp;cd=&amp;cad=rja&amp;uact=8&amp;ved=2ahUKEwjVgZyQ1sXcAhUBV7wKHRkIA3kQjRx6BAgBEAU&amp;url=http%3A%2F%2F588ku.com%2Fimage%2Fwangyehuangguan.html&amp;psig=AOvVaw15dwQN-25DXhcBW_9Ir5Ik&amp;ust=1533000510593019</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銅牌 https://www.dreamstime.com/stock-illustration-bronze-medal-winners-tape-vector-illustration-image47332371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  游戏化学习参考文献</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Chu, S. (2014). Developing 21st century skills with plagiarism-free inquiry learning, collaborative teaching, social media, and gamification. </a:t>
            </a:r>
            <a:r>
              <a:rPr b="0" i="1" lang="en" sz="1100" u="none" cap="none" strike="noStrike">
                <a:solidFill>
                  <a:schemeClr val="dk1"/>
                </a:solidFill>
                <a:latin typeface="Arial"/>
                <a:ea typeface="Arial"/>
                <a:cs typeface="Arial"/>
                <a:sym typeface="Arial"/>
              </a:rPr>
              <a:t>Learning and Teaching Expo.</a:t>
            </a:r>
            <a:endParaRPr b="0" i="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Chan, M. </a:t>
            </a:r>
            <a:r>
              <a:rPr b="0" i="0" lang="en" sz="1200" u="none" cap="none" strike="noStrike">
                <a:solidFill>
                  <a:schemeClr val="dk1"/>
                </a:solidFill>
                <a:latin typeface="Arial"/>
                <a:ea typeface="Arial"/>
                <a:cs typeface="Arial"/>
                <a:sym typeface="Arial"/>
              </a:rPr>
              <a:t>&amp; Chu, S. &amp; Mok, S. &amp; Tam, F. (2016). Fostering interest in reading and strengthening reading comprehension ability of primary school students using a children’s literature e-quiz bank on the cloud.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0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000" u="none" cap="none" strike="noStrike">
                <a:solidFill>
                  <a:schemeClr val="dk1"/>
                </a:solidFill>
                <a:highlight>
                  <a:schemeClr val="lt1"/>
                </a:highlight>
                <a:latin typeface="Arial"/>
                <a:ea typeface="Arial"/>
                <a:cs typeface="Arial"/>
                <a:sym typeface="Arial"/>
              </a:rPr>
              <a:t>Chan, M. </a:t>
            </a:r>
            <a:r>
              <a:rPr b="0" i="0" lang="en" sz="1200" u="none" cap="none" strike="noStrike">
                <a:solidFill>
                  <a:schemeClr val="dk1"/>
                </a:solidFill>
                <a:latin typeface="Arial"/>
                <a:ea typeface="Arial"/>
                <a:cs typeface="Arial"/>
                <a:sym typeface="Arial"/>
              </a:rPr>
              <a:t>&amp;</a:t>
            </a:r>
            <a:r>
              <a:rPr b="0" i="0" lang="en" sz="1000" u="none" cap="none" strike="noStrike">
                <a:solidFill>
                  <a:schemeClr val="dk1"/>
                </a:solidFill>
                <a:highlight>
                  <a:schemeClr val="lt1"/>
                </a:highlight>
                <a:latin typeface="Arial"/>
                <a:ea typeface="Arial"/>
                <a:cs typeface="Arial"/>
                <a:sym typeface="Arial"/>
              </a:rPr>
              <a:t> Chu, S. </a:t>
            </a:r>
            <a:r>
              <a:rPr b="0" i="0" lang="en" sz="1200" u="none" cap="none" strike="noStrike">
                <a:solidFill>
                  <a:schemeClr val="dk1"/>
                </a:solidFill>
                <a:latin typeface="Arial"/>
                <a:ea typeface="Arial"/>
                <a:cs typeface="Arial"/>
                <a:sym typeface="Arial"/>
              </a:rPr>
              <a:t>&amp;</a:t>
            </a:r>
            <a:r>
              <a:rPr b="0" i="0" lang="en" sz="1000" u="none" cap="none" strike="noStrike">
                <a:solidFill>
                  <a:schemeClr val="dk1"/>
                </a:solidFill>
                <a:highlight>
                  <a:schemeClr val="lt1"/>
                </a:highlight>
                <a:latin typeface="Arial"/>
                <a:ea typeface="Arial"/>
                <a:cs typeface="Arial"/>
                <a:sym typeface="Arial"/>
              </a:rPr>
              <a:t> Mok, S. (2015). Fostering interest in reading and strengthening reading comprehension ability of primary school students using a children’s literature e-quiz bank on the cloud. Paper presented at </a:t>
            </a:r>
            <a:r>
              <a:rPr b="0" i="1" lang="en" sz="1000" u="none" cap="none" strike="noStrike">
                <a:solidFill>
                  <a:schemeClr val="dk1"/>
                </a:solidFill>
                <a:highlight>
                  <a:schemeClr val="lt1"/>
                </a:highlight>
                <a:latin typeface="Arial"/>
                <a:ea typeface="Arial"/>
                <a:cs typeface="Arial"/>
                <a:sym typeface="Arial"/>
              </a:rPr>
              <a:t>the Quality Education Fund Project Seminar: Learning through Gamification: Cultivating a Love of Reading in Primary Students</a:t>
            </a:r>
            <a:r>
              <a:rPr b="0" i="0" lang="en" sz="1000" u="none" cap="none" strike="noStrike">
                <a:solidFill>
                  <a:schemeClr val="dk1"/>
                </a:solidFill>
                <a:highlight>
                  <a:schemeClr val="lt1"/>
                </a:highlight>
                <a:latin typeface="Arial"/>
                <a:ea typeface="Arial"/>
                <a:cs typeface="Arial"/>
                <a:sym typeface="Arial"/>
              </a:rPr>
              <a:t>, The University of Hong Kong, Hong Kong, June 30, 2015.</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19:notes"/>
          <p:cNvSpPr txBox="1"/>
          <p:nvPr>
            <p:ph idx="12" type="sldNum"/>
          </p:nvPr>
        </p:nvSpPr>
        <p:spPr>
          <a:xfrm>
            <a:off x="3884988" y="8684699"/>
            <a:ext cx="2971431" cy="457852"/>
          </a:xfrm>
          <a:prstGeom prst="rect">
            <a:avLst/>
          </a:prstGeom>
          <a:noFill/>
          <a:ln>
            <a:noFill/>
          </a:ln>
        </p:spPr>
        <p:txBody>
          <a:bodyPr anchorCtr="0" anchor="t" bIns="43250" lIns="86525" spcFirstLastPara="1" rIns="86525" wrap="square" tIns="4325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56" name="Google Shape;95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7" name="Google Shape;9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95"/>
              </a:spcAft>
              <a:buSzPts val="1100"/>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2: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2: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（加入）</a:t>
            </a:r>
            <a:r>
              <a:rPr b="0" i="0" lang="en" sz="1400" u="none" cap="none" strike="noStrike">
                <a:solidFill>
                  <a:schemeClr val="dk1"/>
                </a:solidFill>
                <a:latin typeface="Arial"/>
                <a:ea typeface="Arial"/>
                <a:cs typeface="Arial"/>
                <a:sym typeface="Arial"/>
              </a:rPr>
              <a:t>Our </a:t>
            </a:r>
            <a:r>
              <a:rPr b="0" i="0" lang="en" sz="1400" u="none" cap="none" strike="noStrike">
                <a:solidFill>
                  <a:srgbClr val="212121"/>
                </a:solidFill>
                <a:latin typeface="Arial"/>
                <a:ea typeface="Arial"/>
                <a:cs typeface="Arial"/>
                <a:sym typeface="Arial"/>
              </a:rPr>
              <a:t>电子书店</a:t>
            </a:r>
            <a:r>
              <a:rPr b="0" i="0" lang="en" sz="1400" u="none" cap="none" strike="noStrike">
                <a:solidFill>
                  <a:schemeClr val="dk1"/>
                </a:solidFill>
                <a:latin typeface="Arial"/>
                <a:ea typeface="Arial"/>
                <a:cs typeface="Arial"/>
                <a:sym typeface="Arial"/>
              </a:rPr>
              <a:t>can serve many different kin</a:t>
            </a:r>
            <a:r>
              <a:rPr b="0" i="0" lang="en" sz="1200" u="none" cap="none" strike="noStrike">
                <a:solidFill>
                  <a:schemeClr val="dk1"/>
                </a:solidFill>
                <a:latin typeface="Arial"/>
                <a:ea typeface="Arial"/>
                <a:cs typeface="Arial"/>
                <a:sym typeface="Arial"/>
              </a:rPr>
              <a:t>ds of learners. We’ll start our first product that helps people to learn Chinese as a second language</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資料來源：</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sng" cap="none" strike="noStrike">
                <a:solidFill>
                  <a:schemeClr val="hlink"/>
                </a:solidFill>
                <a:latin typeface="Calibri"/>
                <a:ea typeface="Calibri"/>
                <a:cs typeface="Calibri"/>
                <a:sym typeface="Calibri"/>
                <a:hlinkClick r:id="rId2"/>
              </a:rPr>
              <a:t>http://joyoflanguages.com/when-language-learning-gets-boring-language-goals-december-2016/</a:t>
            </a:r>
            <a:endParaRPr b="0" i="0" sz="1200" u="sng" cap="none" strike="noStrike">
              <a:solidFill>
                <a:schemeClr val="hlink"/>
              </a:solidFill>
              <a:latin typeface="Calibri"/>
              <a:ea typeface="Calibri"/>
              <a:cs typeface="Calibri"/>
              <a:sym typeface="Calibri"/>
              <a:hlinkClick r:id="rId3"/>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圖片來源：</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200" u="none" cap="none" strike="noStrike">
                <a:solidFill>
                  <a:schemeClr val="dk1"/>
                </a:solidFill>
                <a:latin typeface="Arial"/>
                <a:ea typeface="Arial"/>
                <a:cs typeface="Arial"/>
                <a:sym typeface="Arial"/>
              </a:rPr>
              <a:t>學漢語 </a:t>
            </a:r>
            <a:r>
              <a:rPr b="0" i="0" lang="en" sz="1200" u="sng" cap="none" strike="noStrike">
                <a:solidFill>
                  <a:schemeClr val="hlink"/>
                </a:solidFill>
                <a:latin typeface="Calibri"/>
                <a:ea typeface="Calibri"/>
                <a:cs typeface="Calibri"/>
                <a:sym typeface="Calibri"/>
                <a:hlinkClick r:id="rId4"/>
              </a:rPr>
              <a:t>http://www.sohu.com/a/243328187_418353</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Calibri"/>
                <a:ea typeface="Calibri"/>
                <a:cs typeface="Calibri"/>
                <a:sym typeface="Calibri"/>
              </a:rPr>
              <a:t>Our solutions to the 3 problems - sam</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课本单一乏味，欠缺互动 </a:t>
            </a:r>
            <a:r>
              <a:rPr b="0" i="0" lang="en" sz="1200" u="none" cap="none" strike="noStrike">
                <a:solidFill>
                  <a:schemeClr val="dk1"/>
                </a:solidFill>
                <a:latin typeface="Calibri"/>
                <a:ea typeface="Calibri"/>
                <a:cs typeface="Calibri"/>
                <a:sym typeface="Calibri"/>
              </a:rPr>
              <a:t>- </a:t>
            </a:r>
            <a:r>
              <a:rPr b="0" i="0" lang="en" sz="1200" u="none" cap="none" strike="noStrike">
                <a:solidFill>
                  <a:schemeClr val="dk1"/>
                </a:solidFill>
                <a:latin typeface="Arial"/>
                <a:ea typeface="Arial"/>
                <a:cs typeface="Arial"/>
                <a:sym typeface="Arial"/>
              </a:rPr>
              <a:t>电子书为儿童提供了一个字典功能来搜索单词</a:t>
            </a:r>
            <a:r>
              <a:rPr b="0" i="0" lang="en" sz="1200" u="none" cap="none" strike="noStrike">
                <a:solidFill>
                  <a:schemeClr val="dk1"/>
                </a:solidFill>
                <a:latin typeface="Calibri"/>
                <a:ea typeface="Calibri"/>
                <a:cs typeface="Calibri"/>
                <a:sym typeface="Calibri"/>
              </a:rPr>
              <a:t>(</a:t>
            </a:r>
            <a:r>
              <a:rPr b="0" i="0" lang="en" sz="1200" u="none" cap="none" strike="noStrike">
                <a:solidFill>
                  <a:schemeClr val="dk1"/>
                </a:solidFill>
                <a:latin typeface="Arial"/>
                <a:ea typeface="Arial"/>
                <a:cs typeface="Arial"/>
                <a:sym typeface="Arial"/>
              </a:rPr>
              <a:t>读</a:t>
            </a:r>
            <a:r>
              <a:rPr b="0" i="0" lang="en" sz="1200" u="none" cap="none" strike="noStrike">
                <a:solidFill>
                  <a:schemeClr val="dk1"/>
                </a:solidFill>
                <a:latin typeface="Calibri"/>
                <a:ea typeface="Calibri"/>
                <a:cs typeface="Calibri"/>
                <a:sym typeface="Calibri"/>
              </a:rPr>
              <a:t>)</a:t>
            </a:r>
            <a:r>
              <a:rPr b="0" i="0" lang="en" sz="1200" u="none" cap="none" strike="noStrike">
                <a:solidFill>
                  <a:schemeClr val="dk1"/>
                </a:solidFill>
                <a:latin typeface="Arial"/>
                <a:ea typeface="Arial"/>
                <a:cs typeface="Arial"/>
                <a:sym typeface="Arial"/>
              </a:rPr>
              <a:t>，也可以自行读给孩子（听），学习母语使用者说话的方式提供使用者与母语使用者比较的反馈 </a:t>
            </a:r>
            <a:r>
              <a:rPr b="0" i="0" lang="en" sz="1200" u="none" cap="none" strike="noStrike">
                <a:solidFill>
                  <a:schemeClr val="dk1"/>
                </a:solidFill>
                <a:latin typeface="Calibri"/>
                <a:ea typeface="Calibri"/>
                <a:cs typeface="Calibri"/>
                <a:sym typeface="Calibri"/>
              </a:rPr>
              <a:t>(</a:t>
            </a:r>
            <a:r>
              <a:rPr b="0" i="0" lang="en" sz="1200" u="none" cap="none" strike="noStrike">
                <a:solidFill>
                  <a:schemeClr val="dk1"/>
                </a:solidFill>
                <a:latin typeface="Arial"/>
                <a:ea typeface="Arial"/>
                <a:cs typeface="Arial"/>
                <a:sym typeface="Arial"/>
              </a:rPr>
              <a:t>说</a:t>
            </a:r>
            <a:r>
              <a:rPr b="0" i="0" lang="en"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缺乏有趣课外阅读书籍</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Calibri"/>
                <a:ea typeface="Calibri"/>
                <a:cs typeface="Calibri"/>
                <a:sym typeface="Calibri"/>
              </a:rPr>
              <a:t>CSL</a:t>
            </a:r>
            <a:r>
              <a:rPr b="0" i="0" lang="en" sz="1200" u="none" cap="none" strike="noStrike">
                <a:solidFill>
                  <a:schemeClr val="dk1"/>
                </a:solidFill>
                <a:latin typeface="Arial"/>
                <a:ea typeface="Arial"/>
                <a:cs typeface="Arial"/>
                <a:sym typeface="Arial"/>
              </a:rPr>
              <a:t>学习者发现很少有休闲阅读中文书籍是他们感兴趣的</a:t>
            </a:r>
            <a:r>
              <a:rPr b="0" i="0" lang="en" sz="1200" u="none" cap="none" strike="noStrike">
                <a:solidFill>
                  <a:schemeClr val="dk1"/>
                </a:solidFill>
                <a:latin typeface="Calibri"/>
                <a:ea typeface="Calibri"/>
                <a:cs typeface="Calibri"/>
                <a:sym typeface="Calibri"/>
              </a:rPr>
              <a:t>(ref)</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我们团队中的专家</a:t>
            </a:r>
            <a:r>
              <a:rPr b="0" i="0" lang="en" sz="1200" u="none" cap="none" strike="noStrike">
                <a:solidFill>
                  <a:schemeClr val="dk1"/>
                </a:solidFill>
                <a:latin typeface="Calibri"/>
                <a:ea typeface="Calibri"/>
                <a:cs typeface="Calibri"/>
                <a:sym typeface="Calibri"/>
              </a:rPr>
              <a:t>[CSL</a:t>
            </a:r>
            <a:r>
              <a:rPr b="0" i="0" lang="en" sz="1200" u="none" cap="none" strike="noStrike">
                <a:solidFill>
                  <a:schemeClr val="dk1"/>
                </a:solidFill>
                <a:latin typeface="Arial"/>
                <a:ea typeface="Arial"/>
                <a:cs typeface="Arial"/>
                <a:sym typeface="Arial"/>
              </a:rPr>
              <a:t>老师</a:t>
            </a:r>
            <a:r>
              <a:rPr b="0" i="0" lang="en" sz="1200" u="none" cap="none" strike="noStrike">
                <a:solidFill>
                  <a:schemeClr val="dk1"/>
                </a:solidFill>
                <a:latin typeface="Calibri"/>
                <a:ea typeface="Calibri"/>
                <a:cs typeface="Calibri"/>
                <a:sym typeface="Calibri"/>
              </a:rPr>
              <a:t>]</a:t>
            </a:r>
            <a:r>
              <a:rPr b="0" i="0" lang="en" sz="1200" u="none" cap="none" strike="noStrike">
                <a:solidFill>
                  <a:schemeClr val="dk1"/>
                </a:solidFill>
                <a:latin typeface="Arial"/>
                <a:ea typeface="Arial"/>
                <a:cs typeface="Arial"/>
                <a:sym typeface="Arial"/>
              </a:rPr>
              <a:t>了解</a:t>
            </a:r>
            <a:r>
              <a:rPr b="0" i="0" lang="en" sz="1200" u="none" cap="none" strike="noStrike">
                <a:solidFill>
                  <a:schemeClr val="dk1"/>
                </a:solidFill>
                <a:latin typeface="Calibri"/>
                <a:ea typeface="Calibri"/>
                <a:cs typeface="Calibri"/>
                <a:sym typeface="Calibri"/>
              </a:rPr>
              <a:t>CSL</a:t>
            </a:r>
            <a:r>
              <a:rPr b="0" i="0" lang="en" sz="1200" u="none" cap="none" strike="noStrike">
                <a:solidFill>
                  <a:schemeClr val="dk1"/>
                </a:solidFill>
                <a:latin typeface="Arial"/>
                <a:ea typeface="Arial"/>
                <a:cs typeface="Arial"/>
                <a:sym typeface="Arial"/>
              </a:rPr>
              <a:t>学习者的需求，他们将制作许多有趣的故事和非小说类书籍</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根据已通过版权的书籍，我们将制作大量的书籍。它将为读者提供一个可供选择的汇总，从而能够找到他们感兴趣的书籍</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市面上缺乏适合的双语书籍</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父母想知道他们的孩子在学习什么，双语书籍能够使父母对子女学习汉语感到放心</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利用文本和图像处理技术，我们将能够根据已通过版权的中文</a:t>
            </a:r>
            <a:r>
              <a:rPr b="0" i="0" lang="en" sz="1200" u="none" cap="none" strike="noStrike">
                <a:solidFill>
                  <a:schemeClr val="dk1"/>
                </a:solidFill>
                <a:latin typeface="Calibri"/>
                <a:ea typeface="Calibri"/>
                <a:cs typeface="Calibri"/>
                <a:sym typeface="Calibri"/>
              </a:rPr>
              <a:t>/</a:t>
            </a:r>
            <a:r>
              <a:rPr b="0" i="0" lang="en" sz="1200" u="none" cap="none" strike="noStrike">
                <a:solidFill>
                  <a:schemeClr val="dk1"/>
                </a:solidFill>
                <a:latin typeface="Arial"/>
                <a:ea typeface="Arial"/>
                <a:cs typeface="Arial"/>
                <a:sym typeface="Arial"/>
              </a:rPr>
              <a:t>英文书籍大量制作许多双语书籍</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p20: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20: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21: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21: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OhPaMa - </a:t>
            </a:r>
            <a:r>
              <a:rPr b="0" i="0" lang="en" sz="1200" u="sng" cap="none" strike="noStrike">
                <a:solidFill>
                  <a:schemeClr val="hlink"/>
                </a:solidFill>
                <a:latin typeface="Arial"/>
                <a:ea typeface="Arial"/>
                <a:cs typeface="Arial"/>
                <a:sym typeface="Arial"/>
                <a:hlinkClick r:id="rId2"/>
              </a:rPr>
              <a:t>http://www.ohpama.com/</a:t>
            </a:r>
            <a:r>
              <a:rPr b="0" i="0" lang="en" sz="1200" u="none" cap="none" strike="noStrike">
                <a:solidFill>
                  <a:srgbClr val="000000"/>
                </a:solidFill>
                <a:latin typeface="Arial"/>
                <a:ea typeface="Arial"/>
                <a:cs typeface="Arial"/>
                <a:sym typeface="Arial"/>
              </a:rPr>
              <a:t>  (親子網路平台，供家長、老師分享育兒資訊)</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p22: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22: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??Expand</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??Online Platform and Apps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p23: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23: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圖片來源：</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https://www.google.com.hk/url?sa=i&amp;source=images&amp;cd=&amp;cad=rja&amp;uact=8&amp;ved=2ahUKEwj3lPOixsncAhWOAYgKHXwVCvkQjRx6BAgBEAU&amp;url=http%3A%2F%2Fwww.seinsights.asia%2Farticle%2F3291%2F3280%2F3578&amp;psig=AOvVaw375uCxVX5STlwZXD0XlItb&amp;ust=1533133702220603</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24: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24: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25: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25: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1"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26: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26: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3: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3: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chemeClr val="dk1"/>
                </a:solidFill>
                <a:latin typeface="Muli"/>
                <a:ea typeface="Muli"/>
                <a:cs typeface="Muli"/>
                <a:sym typeface="Muli"/>
              </a:rPr>
              <a:t>圖片來源：</a:t>
            </a:r>
            <a:endParaRPr b="1" i="0" sz="1200" u="none" cap="none" strike="noStrike">
              <a:solidFill>
                <a:schemeClr val="dk1"/>
              </a:solidFill>
              <a:latin typeface="Muli"/>
              <a:ea typeface="Muli"/>
              <a:cs typeface="Muli"/>
              <a:sym typeface="Muli"/>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Calibri"/>
                <a:ea typeface="Calibri"/>
                <a:cs typeface="Calibri"/>
                <a:sym typeface="Calibri"/>
              </a:rPr>
              <a:t>www.flaticon.com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5: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419100" lvl="0" marL="0" rtl="0" algn="l">
              <a:lnSpc>
                <a:spcPct val="80000"/>
              </a:lnSpc>
              <a:spcBef>
                <a:spcPts val="0"/>
              </a:spcBef>
              <a:spcAft>
                <a:spcPts val="0"/>
              </a:spcAft>
              <a:buClr>
                <a:schemeClr val="dk1"/>
              </a:buClr>
              <a:buSzPts val="1100"/>
              <a:buFont typeface="Arial"/>
              <a:buNone/>
            </a:pPr>
            <a:r>
              <a:rPr lang="en" sz="1400">
                <a:solidFill>
                  <a:srgbClr val="5142BB"/>
                </a:solidFill>
                <a:latin typeface="Arvo"/>
                <a:ea typeface="Arvo"/>
                <a:cs typeface="Arvo"/>
                <a:sym typeface="Arvo"/>
              </a:rPr>
              <a:t>The artificial intelligent system is big data driven, and collect multi-dimensional data sources: for example: text, images, voice, video including facial features, eye movements, page duration time).</a:t>
            </a:r>
            <a:br>
              <a:rPr lang="en" sz="1400">
                <a:solidFill>
                  <a:srgbClr val="5142BB"/>
                </a:solidFill>
                <a:latin typeface="Arvo"/>
                <a:ea typeface="Arvo"/>
                <a:cs typeface="Arvo"/>
                <a:sym typeface="Arvo"/>
              </a:rPr>
            </a:br>
            <a:endParaRPr sz="1400">
              <a:solidFill>
                <a:srgbClr val="5142BB"/>
              </a:solidFill>
              <a:latin typeface="Arvo"/>
              <a:ea typeface="Arvo"/>
              <a:cs typeface="Arvo"/>
              <a:sym typeface="Arvo"/>
            </a:endParaRPr>
          </a:p>
          <a:p>
            <a:pPr indent="419100" lvl="0" marL="0" rtl="0" algn="l">
              <a:lnSpc>
                <a:spcPct val="80000"/>
              </a:lnSpc>
              <a:spcBef>
                <a:spcPts val="0"/>
              </a:spcBef>
              <a:spcAft>
                <a:spcPts val="0"/>
              </a:spcAft>
              <a:buClr>
                <a:schemeClr val="dk1"/>
              </a:buClr>
              <a:buSzPts val="1100"/>
              <a:buFont typeface="Arial"/>
              <a:buNone/>
            </a:pPr>
            <a:r>
              <a:rPr lang="en" sz="1400">
                <a:solidFill>
                  <a:srgbClr val="5142BB"/>
                </a:solidFill>
                <a:latin typeface="Arvo"/>
                <a:ea typeface="Arvo"/>
                <a:cs typeface="Arvo"/>
                <a:sym typeface="Arvo"/>
              </a:rPr>
              <a:t>The infrastructure of cumulative data feedback loop offers a mechanism that can continuously optimize content, dynamically deliver personalized content, evaluation that can store in the cloud anywhere and any time).</a:t>
            </a:r>
            <a:endParaRPr sz="1400">
              <a:solidFill>
                <a:srgbClr val="5142BB"/>
              </a:solidFill>
              <a:latin typeface="Arvo"/>
              <a:ea typeface="Arvo"/>
              <a:cs typeface="Arvo"/>
              <a:sym typeface="Arvo"/>
            </a:endParaRPr>
          </a:p>
          <a:p>
            <a:pPr indent="0" lvl="0" marL="0" marR="0" rtl="0" algn="l">
              <a:lnSpc>
                <a:spcPct val="100000"/>
              </a:lnSpc>
              <a:spcBef>
                <a:spcPts val="0"/>
              </a:spcBef>
              <a:spcAft>
                <a:spcPts val="0"/>
              </a:spcAft>
              <a:buClr>
                <a:schemeClr val="dk1"/>
              </a:buClr>
              <a:buSzPts val="1600"/>
              <a:buFont typeface="Arial"/>
              <a:buNone/>
            </a:pPr>
            <a:r>
              <a:t/>
            </a:r>
            <a:endParaRPr sz="1400">
              <a:latin typeface="Arvo"/>
              <a:ea typeface="Arvo"/>
              <a:cs typeface="Arvo"/>
              <a:sym typeface="Arvo"/>
            </a:endParaRPr>
          </a:p>
          <a:p>
            <a:pPr indent="0" lvl="0" marL="0" marR="0" rtl="0" algn="l">
              <a:lnSpc>
                <a:spcPct val="100000"/>
              </a:lnSpc>
              <a:spcBef>
                <a:spcPts val="0"/>
              </a:spcBef>
              <a:spcAft>
                <a:spcPts val="0"/>
              </a:spcAft>
              <a:buClr>
                <a:schemeClr val="dk1"/>
              </a:buClr>
              <a:buSzPts val="1600"/>
              <a:buFont typeface="Arial"/>
              <a:buNone/>
            </a:pPr>
            <a:r>
              <a:rPr lang="en" sz="1400">
                <a:latin typeface="Arvo"/>
                <a:ea typeface="Arvo"/>
                <a:cs typeface="Arvo"/>
                <a:sym typeface="Arvo"/>
              </a:rPr>
              <a:t>*****This slide can be removed if out of space.**** (Hong)</a:t>
            </a:r>
            <a:endParaRPr sz="1400">
              <a:latin typeface="Arvo"/>
              <a:ea typeface="Arvo"/>
              <a:cs typeface="Arvo"/>
              <a:sym typeface="Arvo"/>
            </a:endParaRPr>
          </a:p>
          <a:p>
            <a:pPr indent="0" lvl="0" marL="0" marR="0" rtl="0" algn="l">
              <a:lnSpc>
                <a:spcPct val="100000"/>
              </a:lnSpc>
              <a:spcBef>
                <a:spcPts val="0"/>
              </a:spcBef>
              <a:spcAft>
                <a:spcPts val="0"/>
              </a:spcAft>
              <a:buClr>
                <a:schemeClr val="dk1"/>
              </a:buClr>
              <a:buSzPts val="1600"/>
              <a:buFont typeface="Arial"/>
              <a:buNone/>
            </a:pPr>
            <a:r>
              <a:t/>
            </a:r>
            <a:endParaRPr sz="1400">
              <a:latin typeface="Arvo"/>
              <a:ea typeface="Arvo"/>
              <a:cs typeface="Arvo"/>
              <a:sym typeface="Arvo"/>
            </a:endParaRPr>
          </a:p>
          <a:p>
            <a:pPr indent="0" lvl="0" marL="0" marR="0" rtl="0" algn="l">
              <a:lnSpc>
                <a:spcPct val="100000"/>
              </a:lnSpc>
              <a:spcBef>
                <a:spcPts val="0"/>
              </a:spcBef>
              <a:spcAft>
                <a:spcPts val="0"/>
              </a:spcAft>
              <a:buClr>
                <a:schemeClr val="dk1"/>
              </a:buClr>
              <a:buSzPts val="1600"/>
              <a:buFont typeface="Arial"/>
              <a:buNone/>
            </a:pPr>
            <a:r>
              <a:rPr b="0" i="0" lang="en" sz="1400" u="none" cap="none" strike="noStrike">
                <a:solidFill>
                  <a:srgbClr val="000000"/>
                </a:solidFill>
                <a:latin typeface="Arvo"/>
                <a:ea typeface="Arvo"/>
                <a:cs typeface="Arvo"/>
                <a:sym typeface="Arvo"/>
              </a:rPr>
              <a:t>References:</a:t>
            </a:r>
            <a:endParaRPr b="0" i="0" sz="1400" u="none" cap="none" strike="noStrike">
              <a:solidFill>
                <a:srgbClr val="000000"/>
              </a:solidFill>
              <a:latin typeface="Arvo"/>
              <a:ea typeface="Arvo"/>
              <a:cs typeface="Arvo"/>
              <a:sym typeface="Arvo"/>
            </a:endParaRPr>
          </a:p>
          <a:p>
            <a:pPr indent="0" lvl="0" marL="0" marR="0" rtl="0" algn="l">
              <a:lnSpc>
                <a:spcPct val="100000"/>
              </a:lnSpc>
              <a:spcBef>
                <a:spcPts val="0"/>
              </a:spcBef>
              <a:spcAft>
                <a:spcPts val="0"/>
              </a:spcAft>
              <a:buClr>
                <a:schemeClr val="dk1"/>
              </a:buClr>
              <a:buSzPts val="1100"/>
              <a:buFont typeface="Arial"/>
              <a:buNone/>
            </a:pPr>
            <a:r>
              <a:t/>
            </a:r>
            <a:endParaRPr b="0" i="0" sz="105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Verdana"/>
                <a:ea typeface="Verdana"/>
                <a:cs typeface="Verdana"/>
                <a:sym typeface="Verdana"/>
              </a:rPr>
              <a:t>语音识别：</a:t>
            </a:r>
            <a:endParaRPr b="0" i="0" sz="12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Chan, W., Jaitly, N., Le, Q., &amp; Vinyals, O. (2016, March). Listen, attend and spell: A neural network for large vocabulary conversational speech recognition. In </a:t>
            </a:r>
            <a:r>
              <a:rPr b="0" i="1" lang="en" sz="1000" u="none" cap="none" strike="noStrike">
                <a:solidFill>
                  <a:srgbClr val="222222"/>
                </a:solidFill>
                <a:latin typeface="Arial"/>
                <a:ea typeface="Arial"/>
                <a:cs typeface="Arial"/>
                <a:sym typeface="Arial"/>
              </a:rPr>
              <a:t>Acoustics, Speech and Signal Processing (ICASSP), 2016 IEEE International Conference on</a:t>
            </a:r>
            <a:r>
              <a:rPr b="0" i="0" lang="en" sz="1000" u="none" cap="none" strike="noStrike">
                <a:solidFill>
                  <a:srgbClr val="222222"/>
                </a:solidFill>
                <a:latin typeface="Arial"/>
                <a:ea typeface="Arial"/>
                <a:cs typeface="Arial"/>
                <a:sym typeface="Arial"/>
              </a:rPr>
              <a:t> (pp. 4960-4964). IEEE.</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Ono, Y., Onishi, A., Ishihara, M., &amp; Yamashiro, M. (2015). Voice-Based Computer Mediated Communication for Individual Practice to Increase Speaking Proficiency: Construction and Pilot Study. In</a:t>
            </a:r>
            <a:r>
              <a:rPr b="0" i="1" lang="en" sz="1000" u="none" cap="none" strike="noStrike">
                <a:solidFill>
                  <a:srgbClr val="222222"/>
                </a:solidFill>
                <a:latin typeface="Arial"/>
                <a:ea typeface="Arial"/>
                <a:cs typeface="Arial"/>
                <a:sym typeface="Arial"/>
              </a:rPr>
              <a:t>Learning and Collaboration Technologies</a:t>
            </a:r>
            <a:r>
              <a:rPr b="0" i="0" lang="en" sz="1000" u="none" cap="none" strike="noStrike">
                <a:solidFill>
                  <a:srgbClr val="222222"/>
                </a:solidFill>
                <a:latin typeface="Arial"/>
                <a:ea typeface="Arial"/>
                <a:cs typeface="Arial"/>
                <a:sym typeface="Arial"/>
              </a:rPr>
              <a:t> (pp. 115-123). Springer, Cham.</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Verdana"/>
                <a:ea typeface="Verdana"/>
                <a:cs typeface="Verdana"/>
                <a:sym typeface="Verdana"/>
              </a:rPr>
              <a:t>面部表情 the reference has listed:</a:t>
            </a:r>
            <a:endParaRPr b="0" i="0" sz="12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Sariyanidi, E., Gunes, H., &amp; Cavallaro, A. (2015). Automatic analysis of facial affect: A survey of registration, representation, and recognition. </a:t>
            </a:r>
            <a:r>
              <a:rPr b="0" i="1" lang="en" sz="1000" u="none" cap="none" strike="noStrike">
                <a:solidFill>
                  <a:srgbClr val="222222"/>
                </a:solidFill>
                <a:latin typeface="Arial"/>
                <a:ea typeface="Arial"/>
                <a:cs typeface="Arial"/>
                <a:sym typeface="Arial"/>
              </a:rPr>
              <a:t>IEEE transactions on pattern analysis and machine intelligence</a:t>
            </a:r>
            <a:r>
              <a:rPr b="0" i="0" lang="en" sz="1000" u="none" cap="none" strike="noStrike">
                <a:solidFill>
                  <a:srgbClr val="222222"/>
                </a:solidFill>
                <a:latin typeface="Arial"/>
                <a:ea typeface="Arial"/>
                <a:cs typeface="Arial"/>
                <a:sym typeface="Arial"/>
              </a:rPr>
              <a:t>, </a:t>
            </a:r>
            <a:r>
              <a:rPr b="0" i="1" lang="en" sz="1000" u="none" cap="none" strike="noStrike">
                <a:solidFill>
                  <a:srgbClr val="222222"/>
                </a:solidFill>
                <a:latin typeface="Arial"/>
                <a:ea typeface="Arial"/>
                <a:cs typeface="Arial"/>
                <a:sym typeface="Arial"/>
              </a:rPr>
              <a:t>37</a:t>
            </a:r>
            <a:r>
              <a:rPr b="0" i="0" lang="en" sz="1000" u="none" cap="none" strike="noStrike">
                <a:solidFill>
                  <a:srgbClr val="222222"/>
                </a:solidFill>
                <a:latin typeface="Arial"/>
                <a:ea typeface="Arial"/>
                <a:cs typeface="Arial"/>
                <a:sym typeface="Arial"/>
              </a:rPr>
              <a:t>(6), 1113-1133.</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Ming, Y. (2015). Robust regional bounding spherical descriptor for 3D face recognition and emotion analysis. </a:t>
            </a:r>
            <a:r>
              <a:rPr b="0" i="1" lang="en" sz="1000" u="none" cap="none" strike="noStrike">
                <a:solidFill>
                  <a:srgbClr val="222222"/>
                </a:solidFill>
                <a:latin typeface="Arial"/>
                <a:ea typeface="Arial"/>
                <a:cs typeface="Arial"/>
                <a:sym typeface="Arial"/>
              </a:rPr>
              <a:t>Image and Vision Computing</a:t>
            </a:r>
            <a:r>
              <a:rPr b="0" i="0" lang="en" sz="1000" u="none" cap="none" strike="noStrike">
                <a:solidFill>
                  <a:srgbClr val="222222"/>
                </a:solidFill>
                <a:latin typeface="Arial"/>
                <a:ea typeface="Arial"/>
                <a:cs typeface="Arial"/>
                <a:sym typeface="Arial"/>
              </a:rPr>
              <a:t>, </a:t>
            </a:r>
            <a:r>
              <a:rPr b="0" i="1" lang="en" sz="1000" u="none" cap="none" strike="noStrike">
                <a:solidFill>
                  <a:srgbClr val="222222"/>
                </a:solidFill>
                <a:latin typeface="Arial"/>
                <a:ea typeface="Arial"/>
                <a:cs typeface="Arial"/>
                <a:sym typeface="Arial"/>
              </a:rPr>
              <a:t>35</a:t>
            </a:r>
            <a:r>
              <a:rPr b="0" i="0" lang="en" sz="1000" u="none" cap="none" strike="noStrike">
                <a:solidFill>
                  <a:srgbClr val="222222"/>
                </a:solidFill>
                <a:latin typeface="Arial"/>
                <a:ea typeface="Arial"/>
                <a:cs typeface="Arial"/>
                <a:sym typeface="Arial"/>
              </a:rPr>
              <a:t>, 14-22.</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B608B"/>
              </a:solidFill>
              <a:latin typeface="Arvo"/>
              <a:ea typeface="Arvo"/>
              <a:cs typeface="Arvo"/>
              <a:sym typeface="Arvo"/>
            </a:endParaRPr>
          </a:p>
          <a:p>
            <a:pPr indent="0" lvl="0" marL="0" marR="0" rtl="0" algn="l">
              <a:lnSpc>
                <a:spcPct val="138000"/>
              </a:lnSpc>
              <a:spcBef>
                <a:spcPts val="0"/>
              </a:spcBef>
              <a:spcAft>
                <a:spcPts val="0"/>
              </a:spcAft>
              <a:buClr>
                <a:schemeClr val="dk1"/>
              </a:buClr>
              <a:buSzPts val="1100"/>
              <a:buFont typeface="Arial"/>
              <a:buNone/>
            </a:pPr>
            <a:r>
              <a:rPr b="0" i="0" lang="en" sz="1200" u="none" cap="none" strike="noStrike">
                <a:solidFill>
                  <a:schemeClr val="dk1"/>
                </a:solidFill>
                <a:highlight>
                  <a:srgbClr val="FFFFFF"/>
                </a:highlight>
                <a:latin typeface="Arial"/>
                <a:ea typeface="Arial"/>
                <a:cs typeface="Arial"/>
                <a:sym typeface="Arial"/>
              </a:rPr>
              <a:t>页面时间：</a:t>
            </a:r>
            <a:br>
              <a:rPr b="0" i="0" lang="en" sz="1200" u="none" cap="none" strike="noStrike">
                <a:solidFill>
                  <a:schemeClr val="dk1"/>
                </a:solidFill>
                <a:highlight>
                  <a:srgbClr val="FFFFFF"/>
                </a:highlight>
                <a:latin typeface="Arial"/>
                <a:ea typeface="Arial"/>
                <a:cs typeface="Arial"/>
                <a:sym typeface="Arial"/>
              </a:rPr>
            </a:br>
            <a:r>
              <a:rPr b="0" i="0" lang="en" sz="1000" u="none" cap="none" strike="noStrike">
                <a:solidFill>
                  <a:srgbClr val="222222"/>
                </a:solidFill>
                <a:highlight>
                  <a:srgbClr val="FFFFFF"/>
                </a:highlight>
                <a:latin typeface="Arial"/>
                <a:ea typeface="Arial"/>
                <a:cs typeface="Arial"/>
                <a:sym typeface="Arial"/>
              </a:rPr>
              <a:t>Gwizdka, J., &amp; Bilal, D. (2017, March). Analysis of children's queries and click behavior on ranked results and their thought processes in google search. In </a:t>
            </a:r>
            <a:r>
              <a:rPr b="0" i="1" lang="en" sz="1000" u="none" cap="none" strike="noStrike">
                <a:solidFill>
                  <a:srgbClr val="222222"/>
                </a:solidFill>
                <a:highlight>
                  <a:srgbClr val="FFFFFF"/>
                </a:highlight>
                <a:latin typeface="Arial"/>
                <a:ea typeface="Arial"/>
                <a:cs typeface="Arial"/>
                <a:sym typeface="Arial"/>
              </a:rPr>
              <a:t>Proceedings of the 2017 conference on conference human information interaction and retrieval</a:t>
            </a:r>
            <a:r>
              <a:rPr b="0" i="0" lang="en" sz="1000" u="none" cap="none" strike="noStrike">
                <a:solidFill>
                  <a:srgbClr val="222222"/>
                </a:solidFill>
                <a:highlight>
                  <a:srgbClr val="FFFFFF"/>
                </a:highlight>
                <a:latin typeface="Arial"/>
                <a:ea typeface="Arial"/>
                <a:cs typeface="Arial"/>
                <a:sym typeface="Arial"/>
              </a:rPr>
              <a:t> (pp. 377-380). ACM.</a:t>
            </a:r>
            <a:endParaRPr b="0" i="0" sz="10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B608B"/>
              </a:solidFill>
              <a:latin typeface="Arvo"/>
              <a:ea typeface="Arvo"/>
              <a:cs typeface="Arvo"/>
              <a:sym typeface="Arv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highlight>
                  <a:srgbClr val="FFFFFF"/>
                </a:highlight>
                <a:latin typeface="Verdana"/>
                <a:ea typeface="Verdana"/>
                <a:cs typeface="Verdana"/>
                <a:sym typeface="Verdana"/>
              </a:rPr>
              <a:t>引导式学习：</a:t>
            </a:r>
            <a:endParaRPr b="0" i="0" sz="1200" u="none" cap="none" strike="noStrike">
              <a:solidFill>
                <a:schemeClr val="dk1"/>
              </a:solidFill>
              <a:highlight>
                <a:srgbClr val="FFFFFF"/>
              </a:highlight>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1050" u="none" cap="none" strike="noStrike">
                <a:solidFill>
                  <a:schemeClr val="dk1"/>
                </a:solidFill>
                <a:latin typeface="Arial"/>
                <a:ea typeface="Arial"/>
                <a:cs typeface="Arial"/>
                <a:sym typeface="Arial"/>
              </a:rPr>
              <a:t>Goldie, A. D. (2011). </a:t>
            </a:r>
            <a:r>
              <a:rPr b="0" i="1" lang="en" sz="1050" u="none" cap="none" strike="noStrike">
                <a:solidFill>
                  <a:schemeClr val="dk1"/>
                </a:solidFill>
                <a:latin typeface="Arial"/>
                <a:ea typeface="Arial"/>
                <a:cs typeface="Arial"/>
                <a:sym typeface="Arial"/>
              </a:rPr>
              <a:t>CHATTER: a spoken language dialogue system for language learning applications</a:t>
            </a:r>
            <a:r>
              <a:rPr b="0" i="0" lang="en" sz="1050" u="none" cap="none" strike="noStrike">
                <a:solidFill>
                  <a:schemeClr val="dk1"/>
                </a:solidFill>
                <a:latin typeface="Arial"/>
                <a:ea typeface="Arial"/>
                <a:cs typeface="Arial"/>
                <a:sym typeface="Arial"/>
              </a:rPr>
              <a:t> (Doctoral dissertation, Massachusetts Institute of Technology).</a:t>
            </a:r>
            <a:r>
              <a:rPr b="0" i="0" lang="en" sz="1050" u="none" cap="none" strike="noStrike">
                <a:solidFill>
                  <a:schemeClr val="dk1"/>
                </a:solidFill>
                <a:latin typeface="Verdana"/>
                <a:ea typeface="Verdana"/>
                <a:cs typeface="Verdana"/>
                <a:sym typeface="Verdana"/>
              </a:rPr>
              <a:t> </a:t>
            </a:r>
            <a:endParaRPr b="0" i="0" sz="105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t/>
            </a:r>
            <a:endParaRPr b="0" i="0" sz="105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1050" u="none" cap="none" strike="noStrike">
                <a:solidFill>
                  <a:schemeClr val="dk1"/>
                </a:solidFill>
                <a:latin typeface="Arial"/>
                <a:ea typeface="Arial"/>
                <a:cs typeface="Arial"/>
                <a:sym typeface="Arial"/>
              </a:rPr>
              <a:t>Chali, Y., &amp; Golestanirad, S. (2016). Ranking automatically generated questions using common human queries. In </a:t>
            </a:r>
            <a:r>
              <a:rPr b="0" i="1" lang="en" sz="1050" u="none" cap="none" strike="noStrike">
                <a:solidFill>
                  <a:schemeClr val="dk1"/>
                </a:solidFill>
                <a:latin typeface="Arial"/>
                <a:ea typeface="Arial"/>
                <a:cs typeface="Arial"/>
                <a:sym typeface="Arial"/>
              </a:rPr>
              <a:t>Proceedings of the 9th International Natural Language Generation conference</a:t>
            </a:r>
            <a:r>
              <a:rPr b="0" i="0" lang="en" sz="1050" u="none" cap="none" strike="noStrike">
                <a:solidFill>
                  <a:schemeClr val="dk1"/>
                </a:solidFill>
                <a:latin typeface="Arial"/>
                <a:ea typeface="Arial"/>
                <a:cs typeface="Arial"/>
                <a:sym typeface="Arial"/>
              </a:rPr>
              <a:t> (pp. 217-221).</a:t>
            </a:r>
            <a:r>
              <a:rPr b="0" i="0" lang="en" sz="1050" u="none" cap="none" strike="noStrike">
                <a:solidFill>
                  <a:schemeClr val="dk1"/>
                </a:solidFill>
                <a:latin typeface="Verdana"/>
                <a:ea typeface="Verdana"/>
                <a:cs typeface="Verdana"/>
                <a:sym typeface="Verdana"/>
              </a:rPr>
              <a:t> </a:t>
            </a:r>
            <a:endParaRPr b="0" i="0" sz="105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1050" u="none" cap="none" strike="noStrike">
                <a:solidFill>
                  <a:schemeClr val="dk1"/>
                </a:solidFill>
                <a:latin typeface="Verdana"/>
                <a:ea typeface="Verdana"/>
                <a:cs typeface="Verdana"/>
                <a:sym typeface="Verdana"/>
              </a:rPr>
              <a:t>'</a:t>
            </a:r>
            <a:endParaRPr b="0" i="0" sz="105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t/>
            </a:r>
            <a:endParaRPr b="0" i="0" sz="105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Verdana"/>
                <a:ea typeface="Verdana"/>
                <a:cs typeface="Verdana"/>
                <a:sym typeface="Verdana"/>
              </a:rPr>
              <a:t>监控学习：</a:t>
            </a:r>
            <a:endParaRPr b="0" i="0" sz="12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1050" u="none" cap="none" strike="noStrike">
                <a:solidFill>
                  <a:schemeClr val="dk1"/>
                </a:solidFill>
                <a:latin typeface="Arial"/>
                <a:ea typeface="Arial"/>
                <a:cs typeface="Arial"/>
                <a:sym typeface="Arial"/>
              </a:rPr>
              <a:t>Gan, B., Menkhoff, T., &amp; Smith, R. (2015). Enhancing students’ learning process through interactive digital media: New opportunities for collaborative learning. </a:t>
            </a:r>
            <a:r>
              <a:rPr b="0" i="1" lang="en" sz="1050" u="none" cap="none" strike="noStrike">
                <a:solidFill>
                  <a:schemeClr val="dk1"/>
                </a:solidFill>
                <a:latin typeface="Arial"/>
                <a:ea typeface="Arial"/>
                <a:cs typeface="Arial"/>
                <a:sym typeface="Arial"/>
              </a:rPr>
              <a:t>Computers in Human Behavior</a:t>
            </a:r>
            <a:r>
              <a:rPr b="0" i="0" lang="en" sz="1050" u="none" cap="none" strike="noStrike">
                <a:solidFill>
                  <a:schemeClr val="dk1"/>
                </a:solidFill>
                <a:latin typeface="Arial"/>
                <a:ea typeface="Arial"/>
                <a:cs typeface="Arial"/>
                <a:sym typeface="Arial"/>
              </a:rPr>
              <a:t>, </a:t>
            </a:r>
            <a:r>
              <a:rPr b="0" i="1" lang="en" sz="1050" u="none" cap="none" strike="noStrike">
                <a:solidFill>
                  <a:schemeClr val="dk1"/>
                </a:solidFill>
                <a:latin typeface="Arial"/>
                <a:ea typeface="Arial"/>
                <a:cs typeface="Arial"/>
                <a:sym typeface="Arial"/>
              </a:rPr>
              <a:t>51</a:t>
            </a:r>
            <a:r>
              <a:rPr b="0" i="0" lang="en" sz="1050" u="none" cap="none" strike="noStrike">
                <a:solidFill>
                  <a:schemeClr val="dk1"/>
                </a:solidFill>
                <a:latin typeface="Arial"/>
                <a:ea typeface="Arial"/>
                <a:cs typeface="Arial"/>
                <a:sym typeface="Arial"/>
              </a:rPr>
              <a:t>, 652-663.</a:t>
            </a:r>
            <a:r>
              <a:rPr b="0" i="0" lang="en" sz="1050" u="none" cap="none" strike="noStrike">
                <a:solidFill>
                  <a:schemeClr val="dk1"/>
                </a:solidFill>
                <a:latin typeface="Verdana"/>
                <a:ea typeface="Verdana"/>
                <a:cs typeface="Verdana"/>
                <a:sym typeface="Verdana"/>
              </a:rPr>
              <a:t> </a:t>
            </a:r>
            <a:endParaRPr b="0" i="0" sz="105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B608B"/>
              </a:solidFill>
              <a:latin typeface="Arvo"/>
              <a:ea typeface="Arvo"/>
              <a:cs typeface="Arvo"/>
              <a:sym typeface="Arvo"/>
            </a:endParaRPr>
          </a:p>
          <a:p>
            <a:pPr indent="0" lvl="0" marL="0" marR="0" rtl="0" algn="l">
              <a:lnSpc>
                <a:spcPct val="100000"/>
              </a:lnSpc>
              <a:spcBef>
                <a:spcPts val="0"/>
              </a:spcBef>
              <a:spcAft>
                <a:spcPts val="0"/>
              </a:spcAft>
              <a:buClr>
                <a:schemeClr val="dk1"/>
              </a:buClr>
              <a:buSzPts val="1600"/>
              <a:buFont typeface="Arial"/>
              <a:buNone/>
            </a:pPr>
            <a:r>
              <a:rPr b="0" i="0" lang="en" sz="1200" u="none" cap="none" strike="noStrike">
                <a:solidFill>
                  <a:srgbClr val="000000"/>
                </a:solidFill>
                <a:latin typeface="Arvo"/>
                <a:ea typeface="Arvo"/>
                <a:cs typeface="Arvo"/>
                <a:sym typeface="Arvo"/>
              </a:rPr>
              <a:t>應用科技資料</a:t>
            </a:r>
            <a:endParaRPr b="0" i="0" sz="1200" u="none" cap="none" strike="noStrike">
              <a:solidFill>
                <a:srgbClr val="000000"/>
              </a:solidFill>
              <a:latin typeface="Arvo"/>
              <a:ea typeface="Arvo"/>
              <a:cs typeface="Arvo"/>
              <a:sym typeface="Arvo"/>
            </a:endParaRPr>
          </a:p>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Source: Smith, 2004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000" u="none" cap="none" strike="noStrike">
              <a:solidFill>
                <a:srgbClr val="000000"/>
              </a:solidFill>
              <a:latin typeface="Arvo"/>
              <a:ea typeface="Arvo"/>
              <a:cs typeface="Arvo"/>
              <a:sym typeface="Arvo"/>
            </a:endParaRPr>
          </a:p>
          <a:p>
            <a:pPr indent="0" lvl="0" marL="0" marR="0" rtl="0" algn="l">
              <a:lnSpc>
                <a:spcPct val="100000"/>
              </a:lnSpc>
              <a:spcBef>
                <a:spcPts val="0"/>
              </a:spcBef>
              <a:spcAft>
                <a:spcPts val="0"/>
              </a:spcAft>
              <a:buClr>
                <a:schemeClr val="dk1"/>
              </a:buClr>
              <a:buSzPts val="1600"/>
              <a:buFont typeface="Arial"/>
              <a:buNone/>
            </a:pPr>
            <a:r>
              <a:t/>
            </a:r>
            <a:endParaRPr b="0" i="0" sz="1000" u="none" cap="none" strike="noStrike">
              <a:solidFill>
                <a:srgbClr val="000000"/>
              </a:solidFill>
              <a:latin typeface="Arvo"/>
              <a:ea typeface="Arvo"/>
              <a:cs typeface="Arvo"/>
              <a:sym typeface="Arv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7:notes"/>
          <p:cNvSpPr txBox="1"/>
          <p:nvPr>
            <p:ph idx="1" type="body"/>
          </p:nvPr>
        </p:nvSpPr>
        <p:spPr>
          <a:xfrm>
            <a:off x="691886" y="4000962"/>
            <a:ext cx="5535000" cy="379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5142BB"/>
                </a:solidFill>
                <a:latin typeface="Arvo"/>
                <a:ea typeface="Arvo"/>
                <a:cs typeface="Arvo"/>
                <a:sym typeface="Arvo"/>
              </a:rPr>
              <a:t>大数据驱动 （智能系统全方位收集 多维度的数据来源：例如：文字，图像，语音，面部特征，眼动，页面停留时间）</a:t>
            </a:r>
            <a:endParaRPr b="0" i="0" sz="1100" u="none" cap="none" strike="noStrike">
              <a:solidFill>
                <a:srgbClr val="5142BB"/>
              </a:solidFill>
              <a:latin typeface="Arvo"/>
              <a:ea typeface="Arvo"/>
              <a:cs typeface="Arvo"/>
              <a:sym typeface="Arvo"/>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4A7EBB"/>
                </a:solidFill>
                <a:latin typeface="Arvo"/>
                <a:ea typeface="Arvo"/>
                <a:cs typeface="Arvo"/>
                <a:sym typeface="Arvo"/>
              </a:rPr>
              <a:t>累积数据反馈闭环 （形成数据反馈闭环可以不断优化内容，动态推送个人化的内容，和更精准的进行阅读测评）</a:t>
            </a:r>
            <a:endParaRPr b="0" i="0" sz="1100" u="none" cap="none" strike="noStrike">
              <a:solidFill>
                <a:srgbClr val="4A7EBB"/>
              </a:solidFill>
              <a:latin typeface="Arvo"/>
              <a:ea typeface="Arvo"/>
              <a:cs typeface="Arvo"/>
              <a:sym typeface="Arvo"/>
            </a:endParaRPr>
          </a:p>
          <a:p>
            <a:pPr indent="0" lvl="0" marL="0" marR="0" rtl="0" algn="l">
              <a:lnSpc>
                <a:spcPct val="115000"/>
              </a:lnSpc>
              <a:spcBef>
                <a:spcPts val="0"/>
              </a:spcBef>
              <a:spcAft>
                <a:spcPts val="0"/>
              </a:spcAft>
              <a:buClr>
                <a:schemeClr val="dk1"/>
              </a:buClr>
              <a:buSzPts val="1100"/>
              <a:buFont typeface="Arial"/>
              <a:buNone/>
            </a:pPr>
            <a:r>
              <a:t/>
            </a:r>
            <a:endParaRPr b="0" i="0" sz="95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95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latin typeface="Arial"/>
                <a:ea typeface="Arial"/>
                <a:cs typeface="Arial"/>
                <a:sym typeface="Arial"/>
              </a:rPr>
              <a:t>语音识别</a:t>
            </a:r>
            <a:endParaRPr b="0" i="0" sz="95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Chan, W., Jaitly, N., Le, Q., &amp; Vinyals, O. (2016, March). Listen, attend and spell: A neural network for large vocabulary conversational speech recognition. In </a:t>
            </a:r>
            <a:r>
              <a:rPr b="0" i="1" lang="en" sz="1000" u="none" cap="none" strike="noStrike">
                <a:solidFill>
                  <a:srgbClr val="222222"/>
                </a:solidFill>
                <a:latin typeface="Arial"/>
                <a:ea typeface="Arial"/>
                <a:cs typeface="Arial"/>
                <a:sym typeface="Arial"/>
              </a:rPr>
              <a:t>Acoustics, Speech and Signal Processing (ICASSP), 2016 IEEE International Conference on</a:t>
            </a:r>
            <a:r>
              <a:rPr b="0" i="0" lang="en" sz="1000" u="none" cap="none" strike="noStrike">
                <a:solidFill>
                  <a:srgbClr val="222222"/>
                </a:solidFill>
                <a:latin typeface="Arial"/>
                <a:ea typeface="Arial"/>
                <a:cs typeface="Arial"/>
                <a:sym typeface="Arial"/>
              </a:rPr>
              <a:t> (pp. 4960-4964). IEEE.</a:t>
            </a:r>
            <a:endParaRPr b="0" i="0" sz="10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Ono, Y., Onishi, A., Ishihara, M., &amp; Yamashiro, M. (2015). Voice-Based Computer Mediated Communication for Individual Practice to Increase Speaking Proficiency: Construction and Pilot Study. In </a:t>
            </a:r>
            <a:r>
              <a:rPr b="0" i="1" lang="en" sz="1000" u="none" cap="none" strike="noStrike">
                <a:solidFill>
                  <a:srgbClr val="222222"/>
                </a:solidFill>
                <a:latin typeface="Arial"/>
                <a:ea typeface="Arial"/>
                <a:cs typeface="Arial"/>
                <a:sym typeface="Arial"/>
              </a:rPr>
              <a:t>Learning and Collaboration Technologies</a:t>
            </a:r>
            <a:r>
              <a:rPr b="0" i="0" lang="en" sz="1000" u="none" cap="none" strike="noStrike">
                <a:solidFill>
                  <a:srgbClr val="222222"/>
                </a:solidFill>
                <a:latin typeface="Arial"/>
                <a:ea typeface="Arial"/>
                <a:cs typeface="Arial"/>
                <a:sym typeface="Arial"/>
              </a:rPr>
              <a:t> (pp. 115-123). Springer, Cham.</a:t>
            </a:r>
            <a:endParaRPr b="0" i="0" sz="10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a:t>
            </a:r>
            <a:endParaRPr b="0" i="0" sz="10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latin typeface="Arial"/>
                <a:ea typeface="Arial"/>
                <a:cs typeface="Arial"/>
                <a:sym typeface="Arial"/>
              </a:rPr>
              <a:t>面部表情 the reference has listed:</a:t>
            </a:r>
            <a:endParaRPr b="0" i="0" sz="95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Sariyanidi, E., Gunes, H., &amp; Cavallaro, A. (2015). Automatic analysis of facial affect: A survey of registration, representation, and recognition. </a:t>
            </a:r>
            <a:r>
              <a:rPr b="0" i="1" lang="en" sz="1000" u="none" cap="none" strike="noStrike">
                <a:solidFill>
                  <a:srgbClr val="222222"/>
                </a:solidFill>
                <a:latin typeface="Arial"/>
                <a:ea typeface="Arial"/>
                <a:cs typeface="Arial"/>
                <a:sym typeface="Arial"/>
              </a:rPr>
              <a:t>IEEE transactions on pattern analysis and machine intelligence</a:t>
            </a:r>
            <a:r>
              <a:rPr b="0" i="0" lang="en" sz="1000" u="none" cap="none" strike="noStrike">
                <a:solidFill>
                  <a:srgbClr val="222222"/>
                </a:solidFill>
                <a:latin typeface="Arial"/>
                <a:ea typeface="Arial"/>
                <a:cs typeface="Arial"/>
                <a:sym typeface="Arial"/>
              </a:rPr>
              <a:t>, </a:t>
            </a:r>
            <a:r>
              <a:rPr b="0" i="1" lang="en" sz="1000" u="none" cap="none" strike="noStrike">
                <a:solidFill>
                  <a:srgbClr val="222222"/>
                </a:solidFill>
                <a:latin typeface="Arial"/>
                <a:ea typeface="Arial"/>
                <a:cs typeface="Arial"/>
                <a:sym typeface="Arial"/>
              </a:rPr>
              <a:t>37</a:t>
            </a:r>
            <a:r>
              <a:rPr b="0" i="0" lang="en" sz="1000" u="none" cap="none" strike="noStrike">
                <a:solidFill>
                  <a:srgbClr val="222222"/>
                </a:solidFill>
                <a:latin typeface="Arial"/>
                <a:ea typeface="Arial"/>
                <a:cs typeface="Arial"/>
                <a:sym typeface="Arial"/>
              </a:rPr>
              <a:t>(6), 1113-1133.</a:t>
            </a:r>
            <a:endParaRPr b="0" i="0" sz="10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222222"/>
                </a:solidFill>
                <a:latin typeface="Arial"/>
                <a:ea typeface="Arial"/>
                <a:cs typeface="Arial"/>
                <a:sym typeface="Arial"/>
              </a:rPr>
              <a:t>Ming, Y. (2015). Robust regional bounding spherical descriptor for 3D face recognition and emotion analysis. </a:t>
            </a:r>
            <a:r>
              <a:rPr b="0" i="1" lang="en" sz="1000" u="none" cap="none" strike="noStrike">
                <a:solidFill>
                  <a:srgbClr val="222222"/>
                </a:solidFill>
                <a:latin typeface="Arial"/>
                <a:ea typeface="Arial"/>
                <a:cs typeface="Arial"/>
                <a:sym typeface="Arial"/>
              </a:rPr>
              <a:t>Image and Vision Computing</a:t>
            </a:r>
            <a:r>
              <a:rPr b="0" i="0" lang="en" sz="1000" u="none" cap="none" strike="noStrike">
                <a:solidFill>
                  <a:srgbClr val="222222"/>
                </a:solidFill>
                <a:latin typeface="Arial"/>
                <a:ea typeface="Arial"/>
                <a:cs typeface="Arial"/>
                <a:sym typeface="Arial"/>
              </a:rPr>
              <a:t>, </a:t>
            </a:r>
            <a:r>
              <a:rPr b="0" i="1" lang="en" sz="1000" u="none" cap="none" strike="noStrike">
                <a:solidFill>
                  <a:srgbClr val="222222"/>
                </a:solidFill>
                <a:latin typeface="Arial"/>
                <a:ea typeface="Arial"/>
                <a:cs typeface="Arial"/>
                <a:sym typeface="Arial"/>
              </a:rPr>
              <a:t>35</a:t>
            </a:r>
            <a:r>
              <a:rPr b="0" i="0" lang="en" sz="1000" u="none" cap="none" strike="noStrike">
                <a:solidFill>
                  <a:srgbClr val="222222"/>
                </a:solidFill>
                <a:latin typeface="Arial"/>
                <a:ea typeface="Arial"/>
                <a:cs typeface="Arial"/>
                <a:sym typeface="Arial"/>
              </a:rPr>
              <a:t>, 14-22.</a:t>
            </a:r>
            <a:endParaRPr b="0" i="0" sz="1000" u="none" cap="none" strike="noStrike">
              <a:solidFill>
                <a:srgbClr val="222222"/>
              </a:solidFill>
              <a:latin typeface="Arial"/>
              <a:ea typeface="Arial"/>
              <a:cs typeface="Arial"/>
              <a:sym typeface="Arial"/>
            </a:endParaRPr>
          </a:p>
          <a:p>
            <a:pPr indent="53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641" name="Google Shape;641;p7:notes"/>
          <p:cNvSpPr/>
          <p:nvPr>
            <p:ph idx="2" type="sldImg"/>
          </p:nvPr>
        </p:nvSpPr>
        <p:spPr>
          <a:xfrm>
            <a:off x="650875" y="631825"/>
            <a:ext cx="5616575" cy="31591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100"/>
              <a:buFont typeface="Arial"/>
              <a:buNone/>
            </a:pPr>
            <a:r>
              <a:rPr b="1" i="0" lang="en" sz="1500" u="none" cap="none" strike="noStrike">
                <a:solidFill>
                  <a:srgbClr val="351C75"/>
                </a:solidFill>
                <a:latin typeface="Muli"/>
                <a:ea typeface="Muli"/>
                <a:cs typeface="Muli"/>
                <a:sym typeface="Muli"/>
              </a:rPr>
              <a:t>Classical Western Children's Literature</a:t>
            </a:r>
            <a:endParaRPr b="1" i="0" sz="800" u="none" cap="none" strike="noStrike">
              <a:solidFill>
                <a:srgbClr val="351C75"/>
              </a:solidFill>
              <a:latin typeface="Muli"/>
              <a:ea typeface="Muli"/>
              <a:cs typeface="Muli"/>
              <a:sym typeface="Muli"/>
            </a:endParaRPr>
          </a:p>
          <a:p>
            <a:pPr indent="0" lvl="0" marL="0" marR="0" rtl="0" algn="l">
              <a:lnSpc>
                <a:spcPct val="120000"/>
              </a:lnSpc>
              <a:spcBef>
                <a:spcPts val="0"/>
              </a:spcBef>
              <a:spcAft>
                <a:spcPts val="0"/>
              </a:spcAft>
              <a:buClr>
                <a:srgbClr val="000000"/>
              </a:buClr>
              <a:buSzPts val="1100"/>
              <a:buFont typeface="Arial"/>
              <a:buNone/>
            </a:pPr>
            <a:r>
              <a:rPr b="1" i="0" lang="en" sz="800" u="none" cap="none" strike="noStrike">
                <a:solidFill>
                  <a:srgbClr val="351C75"/>
                </a:solidFill>
                <a:latin typeface="Muli"/>
                <a:ea typeface="Muli"/>
                <a:cs typeface="Muli"/>
                <a:sym typeface="Muli"/>
              </a:rPr>
              <a:t>(</a:t>
            </a:r>
            <a:r>
              <a:rPr b="1" i="0" lang="en" sz="800" u="sng" cap="none" strike="noStrike">
                <a:solidFill>
                  <a:schemeClr val="hlink"/>
                </a:solidFill>
                <a:latin typeface="Muli"/>
                <a:ea typeface="Muli"/>
                <a:cs typeface="Muli"/>
                <a:sym typeface="Muli"/>
                <a:hlinkClick r:id="rId2"/>
              </a:rPr>
              <a:t>http://elearning.ntcu.edu.tw/base/10001/course/10010322/content/public/history.pdf</a:t>
            </a:r>
            <a:r>
              <a:rPr b="1" i="0" lang="en" sz="800" u="none" cap="none" strike="noStrike">
                <a:solidFill>
                  <a:srgbClr val="351C75"/>
                </a:solidFill>
                <a:latin typeface="Muli"/>
                <a:ea typeface="Muli"/>
                <a:cs typeface="Muli"/>
                <a:sym typeface="Muli"/>
              </a:rPr>
              <a:t>)</a:t>
            </a:r>
            <a:endParaRPr b="1" i="0" sz="800" u="none" cap="none" strike="noStrike">
              <a:solidFill>
                <a:srgbClr val="351C75"/>
              </a:solidFill>
              <a:latin typeface="Muli"/>
              <a:ea typeface="Muli"/>
              <a:cs typeface="Muli"/>
              <a:sym typeface="Muli"/>
            </a:endParaRPr>
          </a:p>
          <a:p>
            <a:pPr indent="0" lvl="0" marL="0" marR="0" rtl="0" algn="l">
              <a:lnSpc>
                <a:spcPct val="120000"/>
              </a:lnSpc>
              <a:spcBef>
                <a:spcPts val="0"/>
              </a:spcBef>
              <a:spcAft>
                <a:spcPts val="0"/>
              </a:spcAft>
              <a:buClr>
                <a:srgbClr val="000000"/>
              </a:buClr>
              <a:buSzPts val="1100"/>
              <a:buFont typeface="Arial"/>
              <a:buNone/>
            </a:pPr>
            <a:r>
              <a:rPr b="0" i="0" lang="en" sz="1600" u="none" cap="none" strike="noStrike">
                <a:solidFill>
                  <a:srgbClr val="351C75"/>
                </a:solidFill>
                <a:latin typeface="Muli"/>
                <a:ea typeface="Muli"/>
                <a:cs typeface="Muli"/>
                <a:sym typeface="Muli"/>
              </a:rPr>
              <a:t>•</a:t>
            </a:r>
            <a:r>
              <a:rPr b="1" i="0" lang="en" sz="1500" u="none" cap="none" strike="noStrike">
                <a:solidFill>
                  <a:srgbClr val="351C75"/>
                </a:solidFill>
                <a:latin typeface="Muli"/>
                <a:ea typeface="Muli"/>
                <a:cs typeface="Muli"/>
                <a:sym typeface="Muli"/>
              </a:rPr>
              <a:t>Traditional Chinese Folktales</a:t>
            </a:r>
            <a:endParaRPr b="1" i="0" sz="800" u="none" cap="none" strike="noStrike">
              <a:solidFill>
                <a:srgbClr val="351C75"/>
              </a:solidFill>
              <a:latin typeface="Muli"/>
              <a:ea typeface="Muli"/>
              <a:cs typeface="Muli"/>
              <a:sym typeface="Muli"/>
            </a:endParaRPr>
          </a:p>
          <a:p>
            <a:pPr indent="0" lvl="0" marL="0" marR="0" rtl="0" algn="l">
              <a:lnSpc>
                <a:spcPct val="120000"/>
              </a:lnSpc>
              <a:spcBef>
                <a:spcPts val="0"/>
              </a:spcBef>
              <a:spcAft>
                <a:spcPts val="0"/>
              </a:spcAft>
              <a:buClr>
                <a:schemeClr val="dk1"/>
              </a:buClr>
              <a:buSzPts val="1100"/>
              <a:buFont typeface="Arial"/>
              <a:buNone/>
            </a:pPr>
            <a:r>
              <a:t/>
            </a:r>
            <a:endParaRPr b="1" i="0" sz="800" u="none" cap="none" strike="noStrike">
              <a:solidFill>
                <a:srgbClr val="351C75"/>
              </a:solidFill>
              <a:latin typeface="Muli"/>
              <a:ea typeface="Muli"/>
              <a:cs typeface="Muli"/>
              <a:sym typeface="Muli"/>
            </a:endParaRPr>
          </a:p>
          <a:p>
            <a:pPr indent="0" lvl="0" marL="0" marR="0" rtl="0" algn="l">
              <a:lnSpc>
                <a:spcPct val="115000"/>
              </a:lnSpc>
              <a:spcBef>
                <a:spcPts val="300"/>
              </a:spcBef>
              <a:spcAft>
                <a:spcPts val="0"/>
              </a:spcAft>
              <a:buClr>
                <a:schemeClr val="dk1"/>
              </a:buClr>
              <a:buSzPts val="800"/>
              <a:buFont typeface="Arial"/>
              <a:buNone/>
            </a:pPr>
            <a:r>
              <a:rPr b="1" i="0" lang="en" sz="800" u="none" cap="none" strike="noStrike">
                <a:solidFill>
                  <a:srgbClr val="351C75"/>
                </a:solidFill>
                <a:latin typeface="Muli"/>
                <a:ea typeface="Muli"/>
                <a:cs typeface="Muli"/>
                <a:sym typeface="Muli"/>
              </a:rPr>
              <a:t>(https://wenku.baidu.com/view/2c27532600f</a:t>
            </a:r>
            <a:r>
              <a:rPr b="1" i="0" lang="en" sz="900" u="none" cap="none" strike="noStrike">
                <a:solidFill>
                  <a:srgbClr val="351C75"/>
                </a:solidFill>
                <a:latin typeface="Muli"/>
                <a:ea typeface="Muli"/>
                <a:cs typeface="Muli"/>
                <a:sym typeface="Muli"/>
              </a:rPr>
              <a:t>69e3143323968011ca300a6c3f629.html)</a:t>
            </a:r>
            <a:endParaRPr b="1" i="0" sz="1800" u="none" cap="none" strike="noStrike">
              <a:solidFill>
                <a:srgbClr val="351C75"/>
              </a:solidFill>
              <a:latin typeface="Muli"/>
              <a:ea typeface="Muli"/>
              <a:cs typeface="Muli"/>
              <a:sym typeface="Mul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9: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9: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jpg"/><Relationship Id="rId4" Type="http://schemas.openxmlformats.org/officeDocument/2006/relationships/image" Target="../media/image6.jpg"/><Relationship Id="rId11" Type="http://schemas.openxmlformats.org/officeDocument/2006/relationships/image" Target="../media/image4.png"/><Relationship Id="rId10"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2.jpg"/><Relationship Id="rId6" Type="http://schemas.openxmlformats.org/officeDocument/2006/relationships/image" Target="../media/image11.jpg"/><Relationship Id="rId7" Type="http://schemas.openxmlformats.org/officeDocument/2006/relationships/image" Target="../media/image18.jpg"/><Relationship Id="rId8"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9.jpg"/><Relationship Id="rId4" Type="http://schemas.openxmlformats.org/officeDocument/2006/relationships/image" Target="../media/image5.jpg"/><Relationship Id="rId11" Type="http://schemas.openxmlformats.org/officeDocument/2006/relationships/image" Target="../media/image18.jpg"/><Relationship Id="rId10" Type="http://schemas.openxmlformats.org/officeDocument/2006/relationships/image" Target="../media/image19.jpg"/><Relationship Id="rId9" Type="http://schemas.openxmlformats.org/officeDocument/2006/relationships/image" Target="../media/image16.jpg"/><Relationship Id="rId5" Type="http://schemas.openxmlformats.org/officeDocument/2006/relationships/image" Target="../media/image6.jpg"/><Relationship Id="rId6" Type="http://schemas.openxmlformats.org/officeDocument/2006/relationships/image" Target="../media/image2.jpg"/><Relationship Id="rId7" Type="http://schemas.openxmlformats.org/officeDocument/2006/relationships/image" Target="../media/image11.jpg"/><Relationship Id="rId8" Type="http://schemas.openxmlformats.org/officeDocument/2006/relationships/image" Target="../media/image1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jpg"/><Relationship Id="rId4" Type="http://schemas.openxmlformats.org/officeDocument/2006/relationships/image" Target="../media/image6.jpg"/><Relationship Id="rId11" Type="http://schemas.openxmlformats.org/officeDocument/2006/relationships/image" Target="../media/image4.png"/><Relationship Id="rId10"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2.jpg"/><Relationship Id="rId6" Type="http://schemas.openxmlformats.org/officeDocument/2006/relationships/image" Target="../media/image11.jpg"/><Relationship Id="rId7" Type="http://schemas.openxmlformats.org/officeDocument/2006/relationships/image" Target="../media/image18.jpg"/><Relationship Id="rId8"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9.jpg"/><Relationship Id="rId4" Type="http://schemas.openxmlformats.org/officeDocument/2006/relationships/image" Target="../media/image5.jpg"/><Relationship Id="rId11" Type="http://schemas.openxmlformats.org/officeDocument/2006/relationships/image" Target="../media/image18.jpg"/><Relationship Id="rId10" Type="http://schemas.openxmlformats.org/officeDocument/2006/relationships/image" Target="../media/image19.jpg"/><Relationship Id="rId9" Type="http://schemas.openxmlformats.org/officeDocument/2006/relationships/image" Target="../media/image16.jpg"/><Relationship Id="rId5" Type="http://schemas.openxmlformats.org/officeDocument/2006/relationships/image" Target="../media/image6.jpg"/><Relationship Id="rId6" Type="http://schemas.openxmlformats.org/officeDocument/2006/relationships/image" Target="../media/image2.jpg"/><Relationship Id="rId7" Type="http://schemas.openxmlformats.org/officeDocument/2006/relationships/image" Target="../media/image11.jpg"/><Relationship Id="rId8"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 Id="rId4" Type="http://schemas.openxmlformats.org/officeDocument/2006/relationships/image" Target="../media/image6.jpg"/><Relationship Id="rId11" Type="http://schemas.openxmlformats.org/officeDocument/2006/relationships/image" Target="../media/image4.png"/><Relationship Id="rId10"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2.jpg"/><Relationship Id="rId6" Type="http://schemas.openxmlformats.org/officeDocument/2006/relationships/image" Target="../media/image11.jpg"/><Relationship Id="rId7" Type="http://schemas.openxmlformats.org/officeDocument/2006/relationships/image" Target="../media/image18.jpg"/><Relationship Id="rId8"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jpg"/><Relationship Id="rId4" Type="http://schemas.openxmlformats.org/officeDocument/2006/relationships/image" Target="../media/image5.jpg"/><Relationship Id="rId11" Type="http://schemas.openxmlformats.org/officeDocument/2006/relationships/image" Target="../media/image18.jpg"/><Relationship Id="rId10" Type="http://schemas.openxmlformats.org/officeDocument/2006/relationships/image" Target="../media/image19.jpg"/><Relationship Id="rId9" Type="http://schemas.openxmlformats.org/officeDocument/2006/relationships/image" Target="../media/image16.jpg"/><Relationship Id="rId5" Type="http://schemas.openxmlformats.org/officeDocument/2006/relationships/image" Target="../media/image6.jpg"/><Relationship Id="rId6" Type="http://schemas.openxmlformats.org/officeDocument/2006/relationships/image" Target="../media/image2.jpg"/><Relationship Id="rId7" Type="http://schemas.openxmlformats.org/officeDocument/2006/relationships/image" Target="../media/image11.jpg"/><Relationship Id="rId8" Type="http://schemas.openxmlformats.org/officeDocument/2006/relationships/image" Target="../media/image1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Slide 1">
  <p:cSld name="Master Slide 1">
    <p:spTree>
      <p:nvGrpSpPr>
        <p:cNvPr id="9" name="Shape 9"/>
        <p:cNvGrpSpPr/>
        <p:nvPr/>
      </p:nvGrpSpPr>
      <p:grpSpPr>
        <a:xfrm>
          <a:off x="0" y="0"/>
          <a:ext cx="0" cy="0"/>
          <a:chOff x="0" y="0"/>
          <a:chExt cx="0" cy="0"/>
        </a:xfrm>
      </p:grpSpPr>
      <p:sp>
        <p:nvSpPr>
          <p:cNvPr id="10" name="Google Shape;10;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Slide 1">
  <p:cSld name="Master Slide 1">
    <p:spTree>
      <p:nvGrpSpPr>
        <p:cNvPr id="178" name="Shape 178"/>
        <p:cNvGrpSpPr/>
        <p:nvPr/>
      </p:nvGrpSpPr>
      <p:grpSpPr>
        <a:xfrm>
          <a:off x="0" y="0"/>
          <a:ext cx="0" cy="0"/>
          <a:chOff x="0" y="0"/>
          <a:chExt cx="0" cy="0"/>
        </a:xfrm>
      </p:grpSpPr>
      <p:sp>
        <p:nvSpPr>
          <p:cNvPr id="179" name="Google Shape;179;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
    <p:spTree>
      <p:nvGrpSpPr>
        <p:cNvPr id="180" name="Shape 180"/>
        <p:cNvGrpSpPr/>
        <p:nvPr/>
      </p:nvGrpSpPr>
      <p:grpSpPr>
        <a:xfrm>
          <a:off x="0" y="0"/>
          <a:ext cx="0" cy="0"/>
          <a:chOff x="0" y="0"/>
          <a:chExt cx="0" cy="0"/>
        </a:xfrm>
      </p:grpSpPr>
      <p:sp>
        <p:nvSpPr>
          <p:cNvPr id="181" name="Google Shape;181;p13"/>
          <p:cNvSpPr/>
          <p:nvPr/>
        </p:nvSpPr>
        <p:spPr>
          <a:xfrm>
            <a:off x="20" y="-4"/>
            <a:ext cx="936900" cy="9369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 name="Google Shape;182;p13"/>
          <p:cNvGrpSpPr/>
          <p:nvPr/>
        </p:nvGrpSpPr>
        <p:grpSpPr>
          <a:xfrm>
            <a:off x="7594605" y="2115534"/>
            <a:ext cx="297651" cy="471862"/>
            <a:chOff x="6718575" y="2318625"/>
            <a:chExt cx="256950" cy="407375"/>
          </a:xfrm>
        </p:grpSpPr>
        <p:sp>
          <p:nvSpPr>
            <p:cNvPr id="183" name="Google Shape;183;p1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3"/>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2" name="Shape 192"/>
        <p:cNvGrpSpPr/>
        <p:nvPr/>
      </p:nvGrpSpPr>
      <p:grpSpPr>
        <a:xfrm>
          <a:off x="0" y="0"/>
          <a:ext cx="0" cy="0"/>
          <a:chOff x="0" y="0"/>
          <a:chExt cx="0" cy="0"/>
        </a:xfrm>
      </p:grpSpPr>
      <p:sp>
        <p:nvSpPr>
          <p:cNvPr id="193" name="Google Shape;193;p14"/>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194" name="Google Shape;194;p14"/>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lstStyle>
            <a:lvl1pPr indent="-330200" lvl="0" marL="457200" marR="0" algn="l">
              <a:lnSpc>
                <a:spcPct val="100000"/>
              </a:lnSpc>
              <a:spcBef>
                <a:spcPts val="60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1pPr>
            <a:lvl2pPr indent="-330200" lvl="1" marL="914400" marR="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2pPr>
            <a:lvl3pPr indent="-330200" lvl="2" marL="1371600" marR="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3pPr>
            <a:lvl4pPr indent="-330200" lvl="3" marL="1828800" marR="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4pPr>
            <a:lvl5pPr indent="-330200" lvl="4" marL="22860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5pPr>
            <a:lvl6pPr indent="-330200" lvl="5" marL="27432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6pPr>
            <a:lvl7pPr indent="-330200" lvl="6" marL="32004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7pPr>
            <a:lvl8pPr indent="-330200" lvl="7" marL="36576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8pPr>
            <a:lvl9pPr indent="-330200" lvl="8" marL="41148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9pPr>
          </a:lstStyle>
          <a:p/>
        </p:txBody>
      </p:sp>
      <p:sp>
        <p:nvSpPr>
          <p:cNvPr id="195" name="Google Shape;195;p1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1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1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98" name="Shape 198"/>
        <p:cNvGrpSpPr/>
        <p:nvPr/>
      </p:nvGrpSpPr>
      <p:grpSpPr>
        <a:xfrm>
          <a:off x="0" y="0"/>
          <a:ext cx="0" cy="0"/>
          <a:chOff x="0" y="0"/>
          <a:chExt cx="0" cy="0"/>
        </a:xfrm>
      </p:grpSpPr>
      <p:sp>
        <p:nvSpPr>
          <p:cNvPr id="199" name="Google Shape;199;p15"/>
          <p:cNvSpPr/>
          <p:nvPr/>
        </p:nvSpPr>
        <p:spPr>
          <a:xfrm>
            <a:off x="8106261" y="4105505"/>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a:off x="-305" y="306"/>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8106261" y="-2499"/>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293" y="4105494"/>
            <a:ext cx="1037700" cy="1037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518400" y="297"/>
            <a:ext cx="518700" cy="51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a:off x="-309" y="410549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a:off x="8106248" y="4624491"/>
            <a:ext cx="518700" cy="518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a:off x="8624941" y="51899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 name="Google Shape;207;p15"/>
          <p:cNvGrpSpPr/>
          <p:nvPr/>
        </p:nvGrpSpPr>
        <p:grpSpPr>
          <a:xfrm>
            <a:off x="8106246" y="296"/>
            <a:ext cx="545654" cy="545654"/>
            <a:chOff x="5941025" y="3634400"/>
            <a:chExt cx="467650" cy="467650"/>
          </a:xfrm>
        </p:grpSpPr>
        <p:sp>
          <p:nvSpPr>
            <p:cNvPr id="208" name="Google Shape;208;p15"/>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215" name="Shape 215"/>
        <p:cNvGrpSpPr/>
        <p:nvPr/>
      </p:nvGrpSpPr>
      <p:grpSpPr>
        <a:xfrm>
          <a:off x="0" y="0"/>
          <a:ext cx="0" cy="0"/>
          <a:chOff x="0" y="0"/>
          <a:chExt cx="0" cy="0"/>
        </a:xfrm>
      </p:grpSpPr>
      <p:pic>
        <p:nvPicPr>
          <p:cNvPr id="216" name="Google Shape;216;p16"/>
          <p:cNvPicPr preferRelativeResize="0"/>
          <p:nvPr/>
        </p:nvPicPr>
        <p:blipFill rotWithShape="1">
          <a:blip r:embed="rId2">
            <a:alphaModFix/>
          </a:blip>
          <a:srcRect b="0" l="0" r="0" t="0"/>
          <a:stretch/>
        </p:blipFill>
        <p:spPr>
          <a:xfrm>
            <a:off x="4900" y="0"/>
            <a:ext cx="882650" cy="971400"/>
          </a:xfrm>
          <a:prstGeom prst="rect">
            <a:avLst/>
          </a:prstGeom>
          <a:noFill/>
          <a:ln>
            <a:noFill/>
          </a:ln>
        </p:spPr>
      </p:pic>
      <p:pic>
        <p:nvPicPr>
          <p:cNvPr descr="Death_to_stock_photography_Vibrant-(9-of-10).jpg" id="217" name="Google Shape;217;p16"/>
          <p:cNvPicPr preferRelativeResize="0"/>
          <p:nvPr/>
        </p:nvPicPr>
        <p:blipFill rotWithShape="1">
          <a:blip r:embed="rId3">
            <a:alphaModFix/>
          </a:blip>
          <a:srcRect b="0" l="0" r="0" t="0"/>
          <a:stretch/>
        </p:blipFill>
        <p:spPr>
          <a:xfrm>
            <a:off x="1990452" y="-15575"/>
            <a:ext cx="1037700" cy="1037700"/>
          </a:xfrm>
          <a:prstGeom prst="rect">
            <a:avLst/>
          </a:prstGeom>
          <a:noFill/>
          <a:ln>
            <a:noFill/>
          </a:ln>
        </p:spPr>
      </p:pic>
      <p:pic>
        <p:nvPicPr>
          <p:cNvPr descr="Death_to_stock_communicate_hands_5.jpg" id="218" name="Google Shape;218;p16"/>
          <p:cNvPicPr preferRelativeResize="0"/>
          <p:nvPr/>
        </p:nvPicPr>
        <p:blipFill rotWithShape="1">
          <a:blip r:embed="rId4">
            <a:alphaModFix/>
          </a:blip>
          <a:srcRect b="0" l="0" r="0" t="0"/>
          <a:stretch/>
        </p:blipFill>
        <p:spPr>
          <a:xfrm>
            <a:off x="7143750" y="2225"/>
            <a:ext cx="2057400" cy="2057400"/>
          </a:xfrm>
          <a:prstGeom prst="rect">
            <a:avLst/>
          </a:prstGeom>
          <a:noFill/>
          <a:ln>
            <a:noFill/>
          </a:ln>
        </p:spPr>
      </p:pic>
      <p:pic>
        <p:nvPicPr>
          <p:cNvPr descr="Death_to_stock_communicate_hands_9-.jpg" id="219" name="Google Shape;219;p16"/>
          <p:cNvPicPr preferRelativeResize="0"/>
          <p:nvPr/>
        </p:nvPicPr>
        <p:blipFill rotWithShape="1">
          <a:blip r:embed="rId5">
            <a:alphaModFix/>
          </a:blip>
          <a:srcRect b="0" l="0" r="0" t="0"/>
          <a:stretch/>
        </p:blipFill>
        <p:spPr>
          <a:xfrm>
            <a:off x="-71493" y="1017182"/>
            <a:ext cx="2070675" cy="2070675"/>
          </a:xfrm>
          <a:prstGeom prst="rect">
            <a:avLst/>
          </a:prstGeom>
          <a:noFill/>
          <a:ln>
            <a:noFill/>
          </a:ln>
        </p:spPr>
      </p:pic>
      <p:sp>
        <p:nvSpPr>
          <p:cNvPr id="220" name="Google Shape;220;p16"/>
          <p:cNvSpPr/>
          <p:nvPr/>
        </p:nvSpPr>
        <p:spPr>
          <a:xfrm>
            <a:off x="-72627" y="204817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6"/>
          <p:cNvSpPr/>
          <p:nvPr/>
        </p:nvSpPr>
        <p:spPr>
          <a:xfrm>
            <a:off x="965073" y="4114876"/>
            <a:ext cx="1037700" cy="1037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Clementine10.jpg" id="222" name="Google Shape;222;p16"/>
          <p:cNvPicPr preferRelativeResize="0"/>
          <p:nvPr/>
        </p:nvPicPr>
        <p:blipFill rotWithShape="1">
          <a:blip r:embed="rId6">
            <a:alphaModFix/>
          </a:blip>
          <a:srcRect b="0" l="0" r="0" t="0"/>
          <a:stretch/>
        </p:blipFill>
        <p:spPr>
          <a:xfrm>
            <a:off x="4056643" y="4111407"/>
            <a:ext cx="1037700" cy="1037675"/>
          </a:xfrm>
          <a:prstGeom prst="rect">
            <a:avLst/>
          </a:prstGeom>
          <a:noFill/>
          <a:ln>
            <a:noFill/>
          </a:ln>
        </p:spPr>
      </p:pic>
      <p:pic>
        <p:nvPicPr>
          <p:cNvPr descr="Death_to_stock_communicate_hands_3.jpg" id="223" name="Google Shape;223;p16"/>
          <p:cNvPicPr preferRelativeResize="0"/>
          <p:nvPr/>
        </p:nvPicPr>
        <p:blipFill rotWithShape="1">
          <a:blip r:embed="rId7">
            <a:alphaModFix/>
          </a:blip>
          <a:srcRect b="0" l="0" r="0" t="0"/>
          <a:stretch/>
        </p:blipFill>
        <p:spPr>
          <a:xfrm>
            <a:off x="3018950" y="4105800"/>
            <a:ext cx="1037700" cy="1037700"/>
          </a:xfrm>
          <a:prstGeom prst="rect">
            <a:avLst/>
          </a:prstGeom>
          <a:noFill/>
          <a:ln>
            <a:noFill/>
          </a:ln>
        </p:spPr>
      </p:pic>
      <p:sp>
        <p:nvSpPr>
          <p:cNvPr id="224" name="Google Shape;224;p16"/>
          <p:cNvSpPr/>
          <p:nvPr/>
        </p:nvSpPr>
        <p:spPr>
          <a:xfrm flipH="1">
            <a:off x="971550" y="-6120"/>
            <a:ext cx="1028700" cy="1028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6"/>
          <p:cNvSpPr/>
          <p:nvPr/>
        </p:nvSpPr>
        <p:spPr>
          <a:xfrm flipH="1">
            <a:off x="2000250" y="4114889"/>
            <a:ext cx="1028700" cy="1028700"/>
          </a:xfrm>
          <a:prstGeom prst="rect">
            <a:avLst/>
          </a:prstGeom>
          <a:solidFill>
            <a:srgbClr val="EDC6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6"/>
          <p:cNvSpPr/>
          <p:nvPr/>
        </p:nvSpPr>
        <p:spPr>
          <a:xfrm flipH="1">
            <a:off x="3028950" y="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6"/>
          <p:cNvSpPr/>
          <p:nvPr/>
        </p:nvSpPr>
        <p:spPr>
          <a:xfrm flipH="1">
            <a:off x="5086350" y="4114889"/>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6"/>
          <p:cNvSpPr/>
          <p:nvPr/>
        </p:nvSpPr>
        <p:spPr>
          <a:xfrm flipH="1">
            <a:off x="6115050" y="4114889"/>
            <a:ext cx="1028700" cy="102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flipH="1">
            <a:off x="6117975" y="-9556"/>
            <a:ext cx="1028700" cy="1028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p:nvPr/>
        </p:nvSpPr>
        <p:spPr>
          <a:xfrm flipH="1">
            <a:off x="4057650" y="0"/>
            <a:ext cx="1028700" cy="1028700"/>
          </a:xfrm>
          <a:prstGeom prst="rect">
            <a:avLst/>
          </a:prstGeom>
          <a:solidFill>
            <a:srgbClr val="FAA9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6"/>
          <p:cNvSpPr/>
          <p:nvPr/>
        </p:nvSpPr>
        <p:spPr>
          <a:xfrm>
            <a:off x="2000250" y="1019175"/>
            <a:ext cx="51435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txBox="1"/>
          <p:nvPr>
            <p:ph type="ctrTitle"/>
          </p:nvPr>
        </p:nvSpPr>
        <p:spPr>
          <a:xfrm>
            <a:off x="2961550" y="1991825"/>
            <a:ext cx="3220800" cy="1159800"/>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1pPr>
            <a:lvl2pPr lvl="1"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2pPr>
            <a:lvl3pPr lvl="2"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3pPr>
            <a:lvl4pPr lvl="3"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4pPr>
            <a:lvl5pPr lvl="4"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5pPr>
            <a:lvl6pPr lvl="5"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6pPr>
            <a:lvl7pPr lvl="6"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7pPr>
            <a:lvl8pPr lvl="7"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8pPr>
            <a:lvl9pPr lvl="8"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9pPr>
          </a:lstStyle>
          <a:p/>
        </p:txBody>
      </p:sp>
      <p:sp>
        <p:nvSpPr>
          <p:cNvPr id="233" name="Google Shape;233;p16"/>
          <p:cNvSpPr/>
          <p:nvPr/>
        </p:nvSpPr>
        <p:spPr>
          <a:xfrm flipH="1">
            <a:off x="7144834" y="256311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flipH="1">
            <a:off x="2507334" y="5004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flipH="1">
            <a:off x="8172291" y="8"/>
            <a:ext cx="971700" cy="9714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a:off x="4566118" y="-49"/>
            <a:ext cx="518700" cy="518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flipH="1">
            <a:off x="453009" y="-5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a:off x="8164450" y="3095150"/>
            <a:ext cx="1028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flipH="1">
            <a:off x="7143750" y="2057450"/>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16"/>
          <p:cNvPicPr preferRelativeResize="0"/>
          <p:nvPr/>
        </p:nvPicPr>
        <p:blipFill rotWithShape="1">
          <a:blip r:embed="rId8">
            <a:alphaModFix/>
          </a:blip>
          <a:srcRect b="0" l="0" r="0" t="0"/>
          <a:stretch/>
        </p:blipFill>
        <p:spPr>
          <a:xfrm>
            <a:off x="5086350" y="2223"/>
            <a:ext cx="1028700" cy="1028679"/>
          </a:xfrm>
          <a:prstGeom prst="rect">
            <a:avLst/>
          </a:prstGeom>
          <a:noFill/>
          <a:ln>
            <a:noFill/>
          </a:ln>
        </p:spPr>
      </p:pic>
      <p:pic>
        <p:nvPicPr>
          <p:cNvPr id="241" name="Google Shape;241;p16"/>
          <p:cNvPicPr preferRelativeResize="0"/>
          <p:nvPr/>
        </p:nvPicPr>
        <p:blipFill rotWithShape="1">
          <a:blip r:embed="rId9">
            <a:alphaModFix/>
          </a:blip>
          <a:srcRect b="0" l="0" r="0" t="0"/>
          <a:stretch/>
        </p:blipFill>
        <p:spPr>
          <a:xfrm>
            <a:off x="8178925" y="2057450"/>
            <a:ext cx="971700" cy="971700"/>
          </a:xfrm>
          <a:prstGeom prst="rect">
            <a:avLst/>
          </a:prstGeom>
          <a:noFill/>
          <a:ln>
            <a:noFill/>
          </a:ln>
        </p:spPr>
      </p:pic>
      <p:pic>
        <p:nvPicPr>
          <p:cNvPr id="242" name="Google Shape;242;p16"/>
          <p:cNvPicPr preferRelativeResize="0"/>
          <p:nvPr/>
        </p:nvPicPr>
        <p:blipFill rotWithShape="1">
          <a:blip r:embed="rId10">
            <a:alphaModFix/>
          </a:blip>
          <a:srcRect b="0" l="0" r="0" t="0"/>
          <a:stretch/>
        </p:blipFill>
        <p:spPr>
          <a:xfrm>
            <a:off x="7146675" y="4123900"/>
            <a:ext cx="2057400" cy="1028675"/>
          </a:xfrm>
          <a:prstGeom prst="rect">
            <a:avLst/>
          </a:prstGeom>
          <a:noFill/>
          <a:ln>
            <a:noFill/>
          </a:ln>
        </p:spPr>
      </p:pic>
      <p:pic>
        <p:nvPicPr>
          <p:cNvPr id="243" name="Google Shape;243;p16"/>
          <p:cNvPicPr preferRelativeResize="0"/>
          <p:nvPr/>
        </p:nvPicPr>
        <p:blipFill rotWithShape="1">
          <a:blip r:embed="rId11">
            <a:alphaModFix/>
          </a:blip>
          <a:srcRect b="0" l="0" r="0" t="0"/>
          <a:stretch/>
        </p:blipFill>
        <p:spPr>
          <a:xfrm>
            <a:off x="-8700" y="3091675"/>
            <a:ext cx="2007875" cy="2057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44" name="Shape 244"/>
        <p:cNvGrpSpPr/>
        <p:nvPr/>
      </p:nvGrpSpPr>
      <p:grpSpPr>
        <a:xfrm>
          <a:off x="0" y="0"/>
          <a:ext cx="0" cy="0"/>
          <a:chOff x="0" y="0"/>
          <a:chExt cx="0" cy="0"/>
        </a:xfrm>
      </p:grpSpPr>
      <p:pic>
        <p:nvPicPr>
          <p:cNvPr id="245" name="Google Shape;245;p17"/>
          <p:cNvPicPr preferRelativeResize="0"/>
          <p:nvPr/>
        </p:nvPicPr>
        <p:blipFill rotWithShape="1">
          <a:blip r:embed="rId2">
            <a:alphaModFix/>
          </a:blip>
          <a:srcRect b="0" l="0" r="0" t="0"/>
          <a:stretch/>
        </p:blipFill>
        <p:spPr>
          <a:xfrm>
            <a:off x="7070025" y="1037825"/>
            <a:ext cx="2073974" cy="2072200"/>
          </a:xfrm>
          <a:prstGeom prst="rect">
            <a:avLst/>
          </a:prstGeom>
          <a:noFill/>
          <a:ln>
            <a:noFill/>
          </a:ln>
        </p:spPr>
      </p:pic>
      <p:sp>
        <p:nvSpPr>
          <p:cNvPr id="246" name="Google Shape;246;p17"/>
          <p:cNvSpPr/>
          <p:nvPr/>
        </p:nvSpPr>
        <p:spPr>
          <a:xfrm>
            <a:off x="7070023" y="2072326"/>
            <a:ext cx="1037700" cy="1037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_to_stock_photography_Vibrant-(9-of-10).jpg" id="247" name="Google Shape;247;p17"/>
          <p:cNvPicPr preferRelativeResize="0"/>
          <p:nvPr/>
        </p:nvPicPr>
        <p:blipFill rotWithShape="1">
          <a:blip r:embed="rId3">
            <a:alphaModFix/>
          </a:blip>
          <a:srcRect b="0" l="0" r="0" t="0"/>
          <a:stretch/>
        </p:blipFill>
        <p:spPr>
          <a:xfrm>
            <a:off x="8102625" y="0"/>
            <a:ext cx="1037825" cy="1037825"/>
          </a:xfrm>
          <a:prstGeom prst="rect">
            <a:avLst/>
          </a:prstGeom>
          <a:noFill/>
          <a:ln>
            <a:noFill/>
          </a:ln>
        </p:spPr>
      </p:pic>
      <p:sp>
        <p:nvSpPr>
          <p:cNvPr id="248" name="Google Shape;248;p17"/>
          <p:cNvSpPr txBox="1"/>
          <p:nvPr>
            <p:ph type="title"/>
          </p:nvPr>
        </p:nvSpPr>
        <p:spPr>
          <a:xfrm>
            <a:off x="1842475" y="1197075"/>
            <a:ext cx="4406400" cy="6219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249" name="Google Shape;249;p17"/>
          <p:cNvSpPr txBox="1"/>
          <p:nvPr>
            <p:ph idx="1" type="body"/>
          </p:nvPr>
        </p:nvSpPr>
        <p:spPr>
          <a:xfrm>
            <a:off x="1842475" y="1818975"/>
            <a:ext cx="2172900" cy="31068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60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1pPr>
            <a:lvl2pPr indent="-317500" lvl="1" marL="9144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2pPr>
            <a:lvl3pPr indent="-317500" lvl="2" marL="13716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3pPr>
            <a:lvl4pPr indent="-317500" lvl="3" marL="18288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4pPr>
            <a:lvl5pPr indent="-317500" lvl="4" marL="22860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5pPr>
            <a:lvl6pPr indent="-317500" lvl="5" marL="27432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6pPr>
            <a:lvl7pPr indent="-317500" lvl="6" marL="32004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7pPr>
            <a:lvl8pPr indent="-317500" lvl="7" marL="36576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8pPr>
            <a:lvl9pPr indent="-317500" lvl="8" marL="41148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9pPr>
          </a:lstStyle>
          <a:p/>
        </p:txBody>
      </p:sp>
      <p:sp>
        <p:nvSpPr>
          <p:cNvPr id="250" name="Google Shape;250;p17"/>
          <p:cNvSpPr txBox="1"/>
          <p:nvPr>
            <p:ph idx="2" type="body"/>
          </p:nvPr>
        </p:nvSpPr>
        <p:spPr>
          <a:xfrm>
            <a:off x="4063136" y="1818975"/>
            <a:ext cx="2185800" cy="31068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60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1pPr>
            <a:lvl2pPr indent="-317500" lvl="1" marL="9144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2pPr>
            <a:lvl3pPr indent="-317500" lvl="2" marL="13716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3pPr>
            <a:lvl4pPr indent="-317500" lvl="3" marL="18288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4pPr>
            <a:lvl5pPr indent="-317500" lvl="4" marL="22860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5pPr>
            <a:lvl6pPr indent="-317500" lvl="5" marL="27432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6pPr>
            <a:lvl7pPr indent="-317500" lvl="6" marL="32004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7pPr>
            <a:lvl8pPr indent="-317500" lvl="7" marL="36576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8pPr>
            <a:lvl9pPr indent="-317500" lvl="8" marL="41148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9pPr>
          </a:lstStyle>
          <a:p/>
        </p:txBody>
      </p:sp>
      <p:sp>
        <p:nvSpPr>
          <p:cNvPr id="251" name="Google Shape;251;p17"/>
          <p:cNvSpPr/>
          <p:nvPr/>
        </p:nvSpPr>
        <p:spPr>
          <a:xfrm>
            <a:off x="8102686" y="3110092"/>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a:off x="7070032" y="6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a:off x="7" y="4105794"/>
            <a:ext cx="1037700" cy="1037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a:off x="1037700" y="4624497"/>
            <a:ext cx="518700" cy="51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9" y="4105791"/>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a:off x="8621748" y="4146316"/>
            <a:ext cx="518700" cy="518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7"/>
          <p:cNvSpPr/>
          <p:nvPr/>
        </p:nvSpPr>
        <p:spPr>
          <a:xfrm>
            <a:off x="8621753" y="362761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17"/>
          <p:cNvGrpSpPr/>
          <p:nvPr/>
        </p:nvGrpSpPr>
        <p:grpSpPr>
          <a:xfrm>
            <a:off x="7424040" y="2343452"/>
            <a:ext cx="329718" cy="522703"/>
            <a:chOff x="6718575" y="2318625"/>
            <a:chExt cx="256950" cy="407375"/>
          </a:xfrm>
        </p:grpSpPr>
        <p:sp>
          <p:nvSpPr>
            <p:cNvPr id="259" name="Google Shape;259;p1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7"/>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268" name="Shape 268"/>
        <p:cNvGrpSpPr/>
        <p:nvPr/>
      </p:nvGrpSpPr>
      <p:grpSpPr>
        <a:xfrm>
          <a:off x="0" y="0"/>
          <a:ext cx="0" cy="0"/>
          <a:chOff x="0" y="0"/>
          <a:chExt cx="0" cy="0"/>
        </a:xfrm>
      </p:grpSpPr>
      <p:pic>
        <p:nvPicPr>
          <p:cNvPr id="269" name="Google Shape;269;p18"/>
          <p:cNvPicPr preferRelativeResize="0"/>
          <p:nvPr/>
        </p:nvPicPr>
        <p:blipFill rotWithShape="1">
          <a:blip r:embed="rId2">
            <a:alphaModFix/>
          </a:blip>
          <a:srcRect b="0" l="0" r="0" t="0"/>
          <a:stretch/>
        </p:blipFill>
        <p:spPr>
          <a:xfrm>
            <a:off x="7284175" y="-57050"/>
            <a:ext cx="1888175" cy="1914051"/>
          </a:xfrm>
          <a:prstGeom prst="rect">
            <a:avLst/>
          </a:prstGeom>
          <a:noFill/>
          <a:ln>
            <a:noFill/>
          </a:ln>
        </p:spPr>
      </p:pic>
      <p:sp>
        <p:nvSpPr>
          <p:cNvPr id="270" name="Google Shape;270;p18"/>
          <p:cNvSpPr/>
          <p:nvPr/>
        </p:nvSpPr>
        <p:spPr>
          <a:xfrm>
            <a:off x="-293" y="4105494"/>
            <a:ext cx="1037700" cy="1037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8"/>
          <p:cNvSpPr/>
          <p:nvPr/>
        </p:nvSpPr>
        <p:spPr>
          <a:xfrm>
            <a:off x="7284049" y="1858486"/>
            <a:ext cx="930600" cy="9306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8"/>
          <p:cNvSpPr/>
          <p:nvPr/>
        </p:nvSpPr>
        <p:spPr>
          <a:xfrm>
            <a:off x="8213336" y="2787740"/>
            <a:ext cx="930600" cy="9306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8"/>
          <p:cNvSpPr/>
          <p:nvPr/>
        </p:nvSpPr>
        <p:spPr>
          <a:xfrm>
            <a:off x="7277912" y="-57041"/>
            <a:ext cx="930600" cy="9306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8"/>
          <p:cNvSpPr/>
          <p:nvPr/>
        </p:nvSpPr>
        <p:spPr>
          <a:xfrm>
            <a:off x="-300" y="4678163"/>
            <a:ext cx="465300" cy="4653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8"/>
          <p:cNvSpPr/>
          <p:nvPr/>
        </p:nvSpPr>
        <p:spPr>
          <a:xfrm>
            <a:off x="7748094" y="2317122"/>
            <a:ext cx="465300" cy="4653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6" name="Google Shape;276;p18"/>
          <p:cNvGrpSpPr/>
          <p:nvPr/>
        </p:nvGrpSpPr>
        <p:grpSpPr>
          <a:xfrm>
            <a:off x="7481782" y="184890"/>
            <a:ext cx="446726" cy="446700"/>
            <a:chOff x="1923675" y="1633650"/>
            <a:chExt cx="436000" cy="435975"/>
          </a:xfrm>
        </p:grpSpPr>
        <p:sp>
          <p:nvSpPr>
            <p:cNvPr id="277" name="Google Shape;277;p18"/>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8"/>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8"/>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8"/>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8"/>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8"/>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18"/>
          <p:cNvSpPr/>
          <p:nvPr/>
        </p:nvSpPr>
        <p:spPr>
          <a:xfrm flipH="1">
            <a:off x="8213325" y="1858474"/>
            <a:ext cx="930600" cy="9306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8"/>
          <p:cNvSpPr/>
          <p:nvPr/>
        </p:nvSpPr>
        <p:spPr>
          <a:xfrm>
            <a:off x="6353577" y="7"/>
            <a:ext cx="930600" cy="9306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8"/>
          <p:cNvSpPr/>
          <p:nvPr/>
        </p:nvSpPr>
        <p:spPr>
          <a:xfrm>
            <a:off x="6837474" y="930600"/>
            <a:ext cx="446700" cy="446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1_1">
    <p:spTree>
      <p:nvGrpSpPr>
        <p:cNvPr id="287" name="Shape 287"/>
        <p:cNvGrpSpPr/>
        <p:nvPr/>
      </p:nvGrpSpPr>
      <p:grpSpPr>
        <a:xfrm>
          <a:off x="0" y="0"/>
          <a:ext cx="0" cy="0"/>
          <a:chOff x="0" y="0"/>
          <a:chExt cx="0" cy="0"/>
        </a:xfrm>
      </p:grpSpPr>
      <p:pic>
        <p:nvPicPr>
          <p:cNvPr descr="DeathtoStock_Clementine10.jpg" id="288" name="Google Shape;288;p19"/>
          <p:cNvPicPr preferRelativeResize="0"/>
          <p:nvPr/>
        </p:nvPicPr>
        <p:blipFill rotWithShape="1">
          <a:blip r:embed="rId2">
            <a:alphaModFix/>
          </a:blip>
          <a:srcRect b="0" l="0" r="0" t="0"/>
          <a:stretch/>
        </p:blipFill>
        <p:spPr>
          <a:xfrm>
            <a:off x="7277752" y="1861709"/>
            <a:ext cx="933085" cy="933088"/>
          </a:xfrm>
          <a:prstGeom prst="rect">
            <a:avLst/>
          </a:prstGeom>
          <a:noFill/>
          <a:ln>
            <a:noFill/>
          </a:ln>
        </p:spPr>
      </p:pic>
      <p:pic>
        <p:nvPicPr>
          <p:cNvPr descr="Death_to_stock_communicate_hands_9-.jpg" id="289" name="Google Shape;289;p19"/>
          <p:cNvPicPr preferRelativeResize="0"/>
          <p:nvPr/>
        </p:nvPicPr>
        <p:blipFill rotWithShape="1">
          <a:blip r:embed="rId3">
            <a:alphaModFix/>
          </a:blip>
          <a:srcRect b="0" l="0" r="0" t="0"/>
          <a:stretch/>
        </p:blipFill>
        <p:spPr>
          <a:xfrm>
            <a:off x="7275841" y="8"/>
            <a:ext cx="1868082" cy="1868085"/>
          </a:xfrm>
          <a:prstGeom prst="rect">
            <a:avLst/>
          </a:prstGeom>
          <a:noFill/>
          <a:ln>
            <a:noFill/>
          </a:ln>
        </p:spPr>
      </p:pic>
      <p:sp>
        <p:nvSpPr>
          <p:cNvPr id="290" name="Google Shape;290;p19"/>
          <p:cNvSpPr/>
          <p:nvPr/>
        </p:nvSpPr>
        <p:spPr>
          <a:xfrm>
            <a:off x="6344788" y="12"/>
            <a:ext cx="933000" cy="9330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9"/>
          <p:cNvSpPr/>
          <p:nvPr/>
        </p:nvSpPr>
        <p:spPr>
          <a:xfrm>
            <a:off x="8210900" y="1862680"/>
            <a:ext cx="933000" cy="9330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8210893" y="930219"/>
            <a:ext cx="933000" cy="9330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9"/>
          <p:cNvSpPr/>
          <p:nvPr/>
        </p:nvSpPr>
        <p:spPr>
          <a:xfrm>
            <a:off x="-287" y="3743870"/>
            <a:ext cx="933000" cy="9330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9"/>
          <p:cNvSpPr/>
          <p:nvPr/>
        </p:nvSpPr>
        <p:spPr>
          <a:xfrm>
            <a:off x="-293" y="4676847"/>
            <a:ext cx="466500" cy="4665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9"/>
          <p:cNvSpPr/>
          <p:nvPr/>
        </p:nvSpPr>
        <p:spPr>
          <a:xfrm>
            <a:off x="-301" y="3743867"/>
            <a:ext cx="466500" cy="4665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9"/>
          <p:cNvSpPr/>
          <p:nvPr/>
        </p:nvSpPr>
        <p:spPr>
          <a:xfrm>
            <a:off x="8677502" y="2798991"/>
            <a:ext cx="466500" cy="4665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9"/>
          <p:cNvSpPr/>
          <p:nvPr/>
        </p:nvSpPr>
        <p:spPr>
          <a:xfrm>
            <a:off x="7277744" y="0"/>
            <a:ext cx="466500" cy="4665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p19"/>
          <p:cNvGrpSpPr/>
          <p:nvPr/>
        </p:nvGrpSpPr>
        <p:grpSpPr>
          <a:xfrm>
            <a:off x="8431827" y="1151242"/>
            <a:ext cx="490565" cy="490565"/>
            <a:chOff x="5941025" y="3634400"/>
            <a:chExt cx="467650" cy="467650"/>
          </a:xfrm>
        </p:grpSpPr>
        <p:sp>
          <p:nvSpPr>
            <p:cNvPr id="299" name="Google Shape;299;p19"/>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9"/>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9"/>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9"/>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9"/>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9"/>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306" name="Shape 306"/>
        <p:cNvGrpSpPr/>
        <p:nvPr/>
      </p:nvGrpSpPr>
      <p:grpSpPr>
        <a:xfrm>
          <a:off x="0" y="0"/>
          <a:ext cx="0" cy="0"/>
          <a:chOff x="0" y="0"/>
          <a:chExt cx="0" cy="0"/>
        </a:xfrm>
      </p:grpSpPr>
      <p:pic>
        <p:nvPicPr>
          <p:cNvPr descr="Death_to_stock_photography_Vibrant-(9-of-10).jpg" id="307" name="Google Shape;307;p20"/>
          <p:cNvPicPr preferRelativeResize="0"/>
          <p:nvPr/>
        </p:nvPicPr>
        <p:blipFill rotWithShape="1">
          <a:blip r:embed="rId2">
            <a:alphaModFix/>
          </a:blip>
          <a:srcRect b="0" l="0" r="0" t="0"/>
          <a:stretch/>
        </p:blipFill>
        <p:spPr>
          <a:xfrm>
            <a:off x="1990452" y="-15575"/>
            <a:ext cx="1037700" cy="1037700"/>
          </a:xfrm>
          <a:prstGeom prst="rect">
            <a:avLst/>
          </a:prstGeom>
          <a:noFill/>
          <a:ln>
            <a:noFill/>
          </a:ln>
        </p:spPr>
      </p:pic>
      <p:pic>
        <p:nvPicPr>
          <p:cNvPr descr="Death_to_stock_communicate_hands_2.jpg" id="308" name="Google Shape;308;p20"/>
          <p:cNvPicPr preferRelativeResize="0"/>
          <p:nvPr/>
        </p:nvPicPr>
        <p:blipFill rotWithShape="1">
          <a:blip r:embed="rId3">
            <a:alphaModFix/>
          </a:blip>
          <a:srcRect b="0" l="0" r="0" t="0"/>
          <a:stretch/>
        </p:blipFill>
        <p:spPr>
          <a:xfrm>
            <a:off x="8041323" y="1991825"/>
            <a:ext cx="1159827" cy="1159800"/>
          </a:xfrm>
          <a:prstGeom prst="rect">
            <a:avLst/>
          </a:prstGeom>
          <a:noFill/>
          <a:ln>
            <a:noFill/>
          </a:ln>
        </p:spPr>
      </p:pic>
      <p:pic>
        <p:nvPicPr>
          <p:cNvPr descr="Death_to_stock_photography_Vibrant-(10-of-10).jpg" id="309" name="Google Shape;309;p20"/>
          <p:cNvPicPr preferRelativeResize="0"/>
          <p:nvPr/>
        </p:nvPicPr>
        <p:blipFill rotWithShape="1">
          <a:blip r:embed="rId4">
            <a:alphaModFix/>
          </a:blip>
          <a:srcRect b="0" l="0" r="0" t="0"/>
          <a:stretch/>
        </p:blipFill>
        <p:spPr>
          <a:xfrm>
            <a:off x="-70425" y="3081825"/>
            <a:ext cx="2070675" cy="2070675"/>
          </a:xfrm>
          <a:prstGeom prst="rect">
            <a:avLst/>
          </a:prstGeom>
          <a:noFill/>
          <a:ln>
            <a:noFill/>
          </a:ln>
        </p:spPr>
      </p:pic>
      <p:pic>
        <p:nvPicPr>
          <p:cNvPr descr="Death_to_stock_communicate_hands_5.jpg" id="310" name="Google Shape;310;p20"/>
          <p:cNvPicPr preferRelativeResize="0"/>
          <p:nvPr/>
        </p:nvPicPr>
        <p:blipFill rotWithShape="1">
          <a:blip r:embed="rId5">
            <a:alphaModFix/>
          </a:blip>
          <a:srcRect b="0" l="0" r="0" t="0"/>
          <a:stretch/>
        </p:blipFill>
        <p:spPr>
          <a:xfrm>
            <a:off x="7143750" y="2225"/>
            <a:ext cx="2057400" cy="2057400"/>
          </a:xfrm>
          <a:prstGeom prst="rect">
            <a:avLst/>
          </a:prstGeom>
          <a:noFill/>
          <a:ln>
            <a:noFill/>
          </a:ln>
        </p:spPr>
      </p:pic>
      <p:pic>
        <p:nvPicPr>
          <p:cNvPr descr="Death_to_stock_communicate_hands_9-.jpg" id="311" name="Google Shape;311;p20"/>
          <p:cNvPicPr preferRelativeResize="0"/>
          <p:nvPr/>
        </p:nvPicPr>
        <p:blipFill rotWithShape="1">
          <a:blip r:embed="rId6">
            <a:alphaModFix/>
          </a:blip>
          <a:srcRect b="0" l="0" r="0" t="0"/>
          <a:stretch/>
        </p:blipFill>
        <p:spPr>
          <a:xfrm>
            <a:off x="-71493" y="1017182"/>
            <a:ext cx="2070675" cy="2070675"/>
          </a:xfrm>
          <a:prstGeom prst="rect">
            <a:avLst/>
          </a:prstGeom>
          <a:noFill/>
          <a:ln>
            <a:noFill/>
          </a:ln>
        </p:spPr>
      </p:pic>
      <p:sp>
        <p:nvSpPr>
          <p:cNvPr id="312" name="Google Shape;312;p20"/>
          <p:cNvSpPr/>
          <p:nvPr/>
        </p:nvSpPr>
        <p:spPr>
          <a:xfrm>
            <a:off x="-72627" y="204817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Clementine10.jpg" id="313" name="Google Shape;313;p20"/>
          <p:cNvPicPr preferRelativeResize="0"/>
          <p:nvPr/>
        </p:nvPicPr>
        <p:blipFill rotWithShape="1">
          <a:blip r:embed="rId7">
            <a:alphaModFix/>
          </a:blip>
          <a:srcRect b="0" l="0" r="0" t="0"/>
          <a:stretch/>
        </p:blipFill>
        <p:spPr>
          <a:xfrm>
            <a:off x="4056643" y="4111407"/>
            <a:ext cx="1037700" cy="1037675"/>
          </a:xfrm>
          <a:prstGeom prst="rect">
            <a:avLst/>
          </a:prstGeom>
          <a:noFill/>
          <a:ln>
            <a:noFill/>
          </a:ln>
        </p:spPr>
      </p:pic>
      <p:pic>
        <p:nvPicPr>
          <p:cNvPr descr="Death_to_stock_communicate_hands_4.jpg" id="314" name="Google Shape;314;p20"/>
          <p:cNvPicPr preferRelativeResize="0"/>
          <p:nvPr/>
        </p:nvPicPr>
        <p:blipFill rotWithShape="1">
          <a:blip r:embed="rId8">
            <a:alphaModFix/>
          </a:blip>
          <a:srcRect b="0" l="0" r="0" t="0"/>
          <a:stretch/>
        </p:blipFill>
        <p:spPr>
          <a:xfrm>
            <a:off x="7142538" y="3085375"/>
            <a:ext cx="2070675" cy="2070675"/>
          </a:xfrm>
          <a:prstGeom prst="rect">
            <a:avLst/>
          </a:prstGeom>
          <a:noFill/>
          <a:ln>
            <a:noFill/>
          </a:ln>
        </p:spPr>
      </p:pic>
      <p:pic>
        <p:nvPicPr>
          <p:cNvPr descr="DeathtoStock_Simplify3.jpg" id="315" name="Google Shape;315;p20"/>
          <p:cNvPicPr preferRelativeResize="0"/>
          <p:nvPr/>
        </p:nvPicPr>
        <p:blipFill rotWithShape="1">
          <a:blip r:embed="rId9">
            <a:alphaModFix/>
          </a:blip>
          <a:srcRect b="0" l="0" r="0" t="0"/>
          <a:stretch/>
        </p:blipFill>
        <p:spPr>
          <a:xfrm>
            <a:off x="-66600" y="-18106"/>
            <a:ext cx="1037700" cy="1037733"/>
          </a:xfrm>
          <a:prstGeom prst="rect">
            <a:avLst/>
          </a:prstGeom>
          <a:noFill/>
          <a:ln>
            <a:noFill/>
          </a:ln>
        </p:spPr>
      </p:pic>
      <p:pic>
        <p:nvPicPr>
          <p:cNvPr descr="Death_to_stock_communicate_hands_1.jpg" id="316" name="Google Shape;316;p20"/>
          <p:cNvPicPr preferRelativeResize="0"/>
          <p:nvPr/>
        </p:nvPicPr>
        <p:blipFill rotWithShape="1">
          <a:blip r:embed="rId10">
            <a:alphaModFix/>
          </a:blip>
          <a:srcRect b="0" l="0" r="0" t="0"/>
          <a:stretch/>
        </p:blipFill>
        <p:spPr>
          <a:xfrm>
            <a:off x="5082294" y="-18075"/>
            <a:ext cx="1037700" cy="1037700"/>
          </a:xfrm>
          <a:prstGeom prst="rect">
            <a:avLst/>
          </a:prstGeom>
          <a:noFill/>
          <a:ln>
            <a:noFill/>
          </a:ln>
        </p:spPr>
      </p:pic>
      <p:pic>
        <p:nvPicPr>
          <p:cNvPr descr="Death_to_stock_communicate_hands_3.jpg" id="317" name="Google Shape;317;p20"/>
          <p:cNvPicPr preferRelativeResize="0"/>
          <p:nvPr/>
        </p:nvPicPr>
        <p:blipFill rotWithShape="1">
          <a:blip r:embed="rId11">
            <a:alphaModFix/>
          </a:blip>
          <a:srcRect b="0" l="0" r="0" t="0"/>
          <a:stretch/>
        </p:blipFill>
        <p:spPr>
          <a:xfrm>
            <a:off x="3018950" y="4105800"/>
            <a:ext cx="1037700" cy="1037700"/>
          </a:xfrm>
          <a:prstGeom prst="rect">
            <a:avLst/>
          </a:prstGeom>
          <a:noFill/>
          <a:ln>
            <a:noFill/>
          </a:ln>
        </p:spPr>
      </p:pic>
      <p:sp>
        <p:nvSpPr>
          <p:cNvPr id="318" name="Google Shape;318;p20"/>
          <p:cNvSpPr/>
          <p:nvPr/>
        </p:nvSpPr>
        <p:spPr>
          <a:xfrm flipH="1">
            <a:off x="971550" y="-612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flipH="1">
            <a:off x="2000250" y="4114889"/>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0"/>
          <p:cNvSpPr/>
          <p:nvPr/>
        </p:nvSpPr>
        <p:spPr>
          <a:xfrm flipH="1">
            <a:off x="3028950" y="0"/>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0"/>
          <p:cNvSpPr/>
          <p:nvPr/>
        </p:nvSpPr>
        <p:spPr>
          <a:xfrm flipH="1">
            <a:off x="5086350" y="4114889"/>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flipH="1">
            <a:off x="6115050" y="4114889"/>
            <a:ext cx="1028700" cy="102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0"/>
          <p:cNvSpPr/>
          <p:nvPr/>
        </p:nvSpPr>
        <p:spPr>
          <a:xfrm flipH="1">
            <a:off x="6117975" y="-9556"/>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flipH="1">
            <a:off x="4057650" y="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0"/>
          <p:cNvSpPr/>
          <p:nvPr/>
        </p:nvSpPr>
        <p:spPr>
          <a:xfrm flipH="1">
            <a:off x="2507334" y="5004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4566118" y="-4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0"/>
          <p:cNvSpPr/>
          <p:nvPr/>
        </p:nvSpPr>
        <p:spPr>
          <a:xfrm flipH="1">
            <a:off x="453009" y="-5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0"/>
          <p:cNvSpPr/>
          <p:nvPr/>
        </p:nvSpPr>
        <p:spPr>
          <a:xfrm>
            <a:off x="965075" y="1019175"/>
            <a:ext cx="72072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0"/>
          <p:cNvSpPr txBox="1"/>
          <p:nvPr>
            <p:ph type="ctrTitle"/>
          </p:nvPr>
        </p:nvSpPr>
        <p:spPr>
          <a:xfrm>
            <a:off x="2014575" y="1583350"/>
            <a:ext cx="5114700" cy="11598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1pPr>
            <a:lvl2pPr lvl="1"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2pPr>
            <a:lvl3pPr lvl="2"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3pPr>
            <a:lvl4pPr lvl="3"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4pPr>
            <a:lvl5pPr lvl="4"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5pPr>
            <a:lvl6pPr lvl="5"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6pPr>
            <a:lvl7pPr lvl="6"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7pPr>
            <a:lvl8pPr lvl="7"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8pPr>
            <a:lvl9pPr lvl="8"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9pPr>
          </a:lstStyle>
          <a:p/>
        </p:txBody>
      </p:sp>
      <p:sp>
        <p:nvSpPr>
          <p:cNvPr id="330" name="Google Shape;330;p20"/>
          <p:cNvSpPr txBox="1"/>
          <p:nvPr>
            <p:ph idx="1" type="subTitle"/>
          </p:nvPr>
        </p:nvSpPr>
        <p:spPr>
          <a:xfrm>
            <a:off x="2014575" y="2611454"/>
            <a:ext cx="5114700" cy="7848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1pPr>
            <a:lvl2pPr lvl="1"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2pPr>
            <a:lvl3pPr lvl="2"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3pPr>
            <a:lvl4pPr lvl="3"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4pPr>
            <a:lvl5pPr lvl="4"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5pPr>
            <a:lvl6pPr lvl="5"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6pPr>
            <a:lvl7pPr lvl="6"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7pPr>
            <a:lvl8pPr lvl="7"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8pPr>
            <a:lvl9pPr lvl="8"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9pPr>
          </a:lstStyle>
          <a:p/>
        </p:txBody>
      </p:sp>
      <p:sp>
        <p:nvSpPr>
          <p:cNvPr id="331" name="Google Shape;331;p20"/>
          <p:cNvSpPr/>
          <p:nvPr/>
        </p:nvSpPr>
        <p:spPr>
          <a:xfrm>
            <a:off x="5072818" y="4615401"/>
            <a:ext cx="518700" cy="518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33" name="Shape 333"/>
        <p:cNvGrpSpPr/>
        <p:nvPr/>
      </p:nvGrpSpPr>
      <p:grpSpPr>
        <a:xfrm>
          <a:off x="0" y="0"/>
          <a:ext cx="0" cy="0"/>
          <a:chOff x="0" y="0"/>
          <a:chExt cx="0" cy="0"/>
        </a:xfrm>
      </p:grpSpPr>
      <p:pic>
        <p:nvPicPr>
          <p:cNvPr descr="Death_to_stock_communicate_hands_10.jpg" id="334" name="Google Shape;334;p21"/>
          <p:cNvPicPr preferRelativeResize="0"/>
          <p:nvPr/>
        </p:nvPicPr>
        <p:blipFill rotWithShape="1">
          <a:blip r:embed="rId2">
            <a:alphaModFix/>
          </a:blip>
          <a:srcRect b="0" l="0" r="0" t="0"/>
          <a:stretch/>
        </p:blipFill>
        <p:spPr>
          <a:xfrm>
            <a:off x="-3550" y="995050"/>
            <a:ext cx="1037700" cy="1037700"/>
          </a:xfrm>
          <a:prstGeom prst="rect">
            <a:avLst/>
          </a:prstGeom>
          <a:noFill/>
          <a:ln>
            <a:noFill/>
          </a:ln>
        </p:spPr>
      </p:pic>
      <p:pic>
        <p:nvPicPr>
          <p:cNvPr descr="DeathtoStock_Simplify2.jpg" id="335" name="Google Shape;335;p21"/>
          <p:cNvPicPr preferRelativeResize="0"/>
          <p:nvPr/>
        </p:nvPicPr>
        <p:blipFill rotWithShape="1">
          <a:blip r:embed="rId3">
            <a:alphaModFix/>
          </a:blip>
          <a:srcRect b="0" l="0" r="0" t="0"/>
          <a:stretch/>
        </p:blipFill>
        <p:spPr>
          <a:xfrm>
            <a:off x="-3550" y="3065725"/>
            <a:ext cx="2077775" cy="2077775"/>
          </a:xfrm>
          <a:prstGeom prst="rect">
            <a:avLst/>
          </a:prstGeom>
          <a:noFill/>
          <a:ln>
            <a:noFill/>
          </a:ln>
        </p:spPr>
      </p:pic>
      <p:sp>
        <p:nvSpPr>
          <p:cNvPr id="336" name="Google Shape;336;p21"/>
          <p:cNvSpPr/>
          <p:nvPr/>
        </p:nvSpPr>
        <p:spPr>
          <a:xfrm>
            <a:off x="8107795" y="311011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Wired3.jpg" id="337" name="Google Shape;337;p21"/>
          <p:cNvPicPr preferRelativeResize="0"/>
          <p:nvPr/>
        </p:nvPicPr>
        <p:blipFill rotWithShape="1">
          <a:blip r:embed="rId4">
            <a:alphaModFix/>
          </a:blip>
          <a:srcRect b="0" l="0" r="0" t="0"/>
          <a:stretch/>
        </p:blipFill>
        <p:spPr>
          <a:xfrm>
            <a:off x="7070025" y="1037700"/>
            <a:ext cx="2084475" cy="2084475"/>
          </a:xfrm>
          <a:prstGeom prst="rect">
            <a:avLst/>
          </a:prstGeom>
          <a:noFill/>
          <a:ln>
            <a:noFill/>
          </a:ln>
        </p:spPr>
      </p:pic>
      <p:sp>
        <p:nvSpPr>
          <p:cNvPr id="338" name="Google Shape;338;p21"/>
          <p:cNvSpPr txBox="1"/>
          <p:nvPr>
            <p:ph idx="1" type="body"/>
          </p:nvPr>
        </p:nvSpPr>
        <p:spPr>
          <a:xfrm>
            <a:off x="2901375" y="2161800"/>
            <a:ext cx="3341400" cy="819900"/>
          </a:xfrm>
          <a:prstGeom prst="rect">
            <a:avLst/>
          </a:prstGeom>
          <a:noFill/>
          <a:ln>
            <a:noFill/>
          </a:ln>
        </p:spPr>
        <p:txBody>
          <a:bodyPr anchorCtr="0" anchor="ctr" bIns="91425" lIns="91425" spcFirstLastPara="1" rIns="91425" wrap="square" tIns="91425"/>
          <a:lstStyle>
            <a:lvl1pPr indent="-330200" lvl="0" marL="457200" marR="0" algn="ctr">
              <a:lnSpc>
                <a:spcPct val="100000"/>
              </a:lnSpc>
              <a:spcBef>
                <a:spcPts val="60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1pPr>
            <a:lvl2pPr indent="-330200" lvl="1" marL="9144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2pPr>
            <a:lvl3pPr indent="-330200" lvl="2" marL="13716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3pPr>
            <a:lvl4pPr indent="-330200" lvl="3" marL="18288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4pPr>
            <a:lvl5pPr indent="-330200" lvl="4" marL="22860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5pPr>
            <a:lvl6pPr indent="-330200" lvl="5" marL="27432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6pPr>
            <a:lvl7pPr indent="-330200" lvl="6" marL="32004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7pPr>
            <a:lvl8pPr indent="-330200" lvl="7" marL="36576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8pPr>
            <a:lvl9pPr indent="-330200" lvl="8" marL="41148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9pPr>
          </a:lstStyle>
          <a:p/>
        </p:txBody>
      </p:sp>
      <p:sp>
        <p:nvSpPr>
          <p:cNvPr id="339" name="Google Shape;339;p21"/>
          <p:cNvSpPr/>
          <p:nvPr/>
        </p:nvSpPr>
        <p:spPr>
          <a:xfrm>
            <a:off x="7070023" y="1037701"/>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1"/>
          <p:cNvSpPr/>
          <p:nvPr/>
        </p:nvSpPr>
        <p:spPr>
          <a:xfrm>
            <a:off x="7070023" y="42"/>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1"/>
          <p:cNvSpPr/>
          <p:nvPr/>
        </p:nvSpPr>
        <p:spPr>
          <a:xfrm>
            <a:off x="6551323" y="-9"/>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1"/>
          <p:cNvSpPr/>
          <p:nvPr/>
        </p:nvSpPr>
        <p:spPr>
          <a:xfrm>
            <a:off x="8107728" y="312216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1"/>
          <p:cNvSpPr/>
          <p:nvPr/>
        </p:nvSpPr>
        <p:spPr>
          <a:xfrm flipH="1">
            <a:off x="1032727" y="995055"/>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1"/>
          <p:cNvSpPr/>
          <p:nvPr/>
        </p:nvSpPr>
        <p:spPr>
          <a:xfrm flipH="1">
            <a:off x="-3494" y="203276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1"/>
          <p:cNvSpPr/>
          <p:nvPr/>
        </p:nvSpPr>
        <p:spPr>
          <a:xfrm flipH="1">
            <a:off x="1032727" y="306572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p:nvPr/>
        </p:nvSpPr>
        <p:spPr>
          <a:xfrm flipH="1">
            <a:off x="2070428" y="4624791"/>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1"/>
          <p:cNvSpPr/>
          <p:nvPr/>
        </p:nvSpPr>
        <p:spPr>
          <a:xfrm flipH="1">
            <a:off x="1551734" y="15140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_to_stock_communicate_hands_2.jpg" id="348" name="Google Shape;348;p21"/>
          <p:cNvPicPr preferRelativeResize="0"/>
          <p:nvPr/>
        </p:nvPicPr>
        <p:blipFill rotWithShape="1">
          <a:blip r:embed="rId5">
            <a:alphaModFix/>
          </a:blip>
          <a:srcRect b="0" l="0" r="0" t="0"/>
          <a:stretch/>
        </p:blipFill>
        <p:spPr>
          <a:xfrm>
            <a:off x="8107734" y="-5"/>
            <a:ext cx="1037815" cy="1037813"/>
          </a:xfrm>
          <a:prstGeom prst="rect">
            <a:avLst/>
          </a:prstGeom>
          <a:noFill/>
          <a:ln>
            <a:noFill/>
          </a:ln>
        </p:spPr>
      </p:pic>
      <p:grpSp>
        <p:nvGrpSpPr>
          <p:cNvPr id="349" name="Google Shape;349;p21"/>
          <p:cNvGrpSpPr/>
          <p:nvPr/>
        </p:nvGrpSpPr>
        <p:grpSpPr>
          <a:xfrm>
            <a:off x="1310144" y="3331427"/>
            <a:ext cx="482890" cy="506303"/>
            <a:chOff x="5961125" y="1623900"/>
            <a:chExt cx="427450" cy="448175"/>
          </a:xfrm>
        </p:grpSpPr>
        <p:sp>
          <p:nvSpPr>
            <p:cNvPr id="350" name="Google Shape;350;p2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21"/>
          <p:cNvSpPr/>
          <p:nvPr/>
        </p:nvSpPr>
        <p:spPr>
          <a:xfrm>
            <a:off x="7349050" y="1316724"/>
            <a:ext cx="479648" cy="47964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13" name="Google Shape;13;p3"/>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lstStyle>
            <a:lvl1pPr indent="-330200" lvl="0" marL="457200" marR="0" algn="l">
              <a:lnSpc>
                <a:spcPct val="100000"/>
              </a:lnSpc>
              <a:spcBef>
                <a:spcPts val="60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1pPr>
            <a:lvl2pPr indent="-330200" lvl="1" marL="914400" marR="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2pPr>
            <a:lvl3pPr indent="-330200" lvl="2" marL="1371600" marR="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3pPr>
            <a:lvl4pPr indent="-330200" lvl="3" marL="1828800" marR="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4pPr>
            <a:lvl5pPr indent="-330200" lvl="4" marL="22860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5pPr>
            <a:lvl6pPr indent="-330200" lvl="5" marL="27432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6pPr>
            <a:lvl7pPr indent="-330200" lvl="6" marL="32004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7pPr>
            <a:lvl8pPr indent="-330200" lvl="7" marL="36576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8pPr>
            <a:lvl9pPr indent="-330200" lvl="8" marL="4114800" marR="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9pPr>
          </a:lstStyle>
          <a:p/>
        </p:txBody>
      </p:sp>
      <p:sp>
        <p:nvSpPr>
          <p:cNvPr id="14" name="Google Shape;14;p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3"/>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
    <p:spTree>
      <p:nvGrpSpPr>
        <p:cNvPr id="363" name="Shape 363"/>
        <p:cNvGrpSpPr/>
        <p:nvPr/>
      </p:nvGrpSpPr>
      <p:grpSpPr>
        <a:xfrm>
          <a:off x="0" y="0"/>
          <a:ext cx="0" cy="0"/>
          <a:chOff x="0" y="0"/>
          <a:chExt cx="0" cy="0"/>
        </a:xfrm>
      </p:grpSpPr>
      <p:sp>
        <p:nvSpPr>
          <p:cNvPr id="364" name="Google Shape;364;p23"/>
          <p:cNvSpPr/>
          <p:nvPr/>
        </p:nvSpPr>
        <p:spPr>
          <a:xfrm>
            <a:off x="20" y="-4"/>
            <a:ext cx="936900" cy="936900"/>
          </a:xfrm>
          <a:prstGeom prst="rect">
            <a:avLst/>
          </a:prstGeom>
          <a:solidFill>
            <a:srgbClr val="CEDBE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23"/>
          <p:cNvGrpSpPr/>
          <p:nvPr/>
        </p:nvGrpSpPr>
        <p:grpSpPr>
          <a:xfrm>
            <a:off x="7594611" y="2115528"/>
            <a:ext cx="297651" cy="471862"/>
            <a:chOff x="6718575" y="2318625"/>
            <a:chExt cx="256950" cy="407375"/>
          </a:xfrm>
        </p:grpSpPr>
        <p:sp>
          <p:nvSpPr>
            <p:cNvPr id="366" name="Google Shape;366;p2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3"/>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75" name="Shape 375"/>
        <p:cNvGrpSpPr/>
        <p:nvPr/>
      </p:nvGrpSpPr>
      <p:grpSpPr>
        <a:xfrm>
          <a:off x="0" y="0"/>
          <a:ext cx="0" cy="0"/>
          <a:chOff x="0" y="0"/>
          <a:chExt cx="0" cy="0"/>
        </a:xfrm>
      </p:grpSpPr>
      <p:sp>
        <p:nvSpPr>
          <p:cNvPr id="376" name="Google Shape;376;p24"/>
          <p:cNvSpPr/>
          <p:nvPr/>
        </p:nvSpPr>
        <p:spPr>
          <a:xfrm>
            <a:off x="8106261" y="4105505"/>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4"/>
          <p:cNvSpPr/>
          <p:nvPr/>
        </p:nvSpPr>
        <p:spPr>
          <a:xfrm>
            <a:off x="-305" y="306"/>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4"/>
          <p:cNvSpPr/>
          <p:nvPr/>
        </p:nvSpPr>
        <p:spPr>
          <a:xfrm>
            <a:off x="8106261" y="-2499"/>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4"/>
          <p:cNvSpPr/>
          <p:nvPr/>
        </p:nvSpPr>
        <p:spPr>
          <a:xfrm>
            <a:off x="-293" y="4105494"/>
            <a:ext cx="1037700" cy="1037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4"/>
          <p:cNvSpPr/>
          <p:nvPr/>
        </p:nvSpPr>
        <p:spPr>
          <a:xfrm>
            <a:off x="518400" y="297"/>
            <a:ext cx="518700" cy="51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4"/>
          <p:cNvSpPr/>
          <p:nvPr/>
        </p:nvSpPr>
        <p:spPr>
          <a:xfrm>
            <a:off x="-309" y="410549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4"/>
          <p:cNvSpPr/>
          <p:nvPr/>
        </p:nvSpPr>
        <p:spPr>
          <a:xfrm>
            <a:off x="8106248" y="4624491"/>
            <a:ext cx="518700" cy="518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4"/>
          <p:cNvSpPr/>
          <p:nvPr/>
        </p:nvSpPr>
        <p:spPr>
          <a:xfrm>
            <a:off x="8624941" y="51899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24"/>
          <p:cNvGrpSpPr/>
          <p:nvPr/>
        </p:nvGrpSpPr>
        <p:grpSpPr>
          <a:xfrm>
            <a:off x="8106246" y="296"/>
            <a:ext cx="545654" cy="545654"/>
            <a:chOff x="5941025" y="3634400"/>
            <a:chExt cx="467650" cy="467650"/>
          </a:xfrm>
        </p:grpSpPr>
        <p:sp>
          <p:nvSpPr>
            <p:cNvPr id="385" name="Google Shape;385;p24"/>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4"/>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4"/>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4"/>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4"/>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4"/>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Slide 1">
  <p:cSld name="Master Slide 1">
    <p:spTree>
      <p:nvGrpSpPr>
        <p:cNvPr id="392" name="Shape 392"/>
        <p:cNvGrpSpPr/>
        <p:nvPr/>
      </p:nvGrpSpPr>
      <p:grpSpPr>
        <a:xfrm>
          <a:off x="0" y="0"/>
          <a:ext cx="0" cy="0"/>
          <a:chOff x="0" y="0"/>
          <a:chExt cx="0" cy="0"/>
        </a:xfrm>
      </p:grpSpPr>
      <p:sp>
        <p:nvSpPr>
          <p:cNvPr id="393" name="Google Shape;393;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4A5C6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394" name="Shape 394"/>
        <p:cNvGrpSpPr/>
        <p:nvPr/>
      </p:nvGrpSpPr>
      <p:grpSpPr>
        <a:xfrm>
          <a:off x="0" y="0"/>
          <a:ext cx="0" cy="0"/>
          <a:chOff x="0" y="0"/>
          <a:chExt cx="0" cy="0"/>
        </a:xfrm>
      </p:grpSpPr>
      <p:pic>
        <p:nvPicPr>
          <p:cNvPr id="395" name="Google Shape;395;p26"/>
          <p:cNvPicPr preferRelativeResize="0"/>
          <p:nvPr/>
        </p:nvPicPr>
        <p:blipFill rotWithShape="1">
          <a:blip r:embed="rId2">
            <a:alphaModFix/>
          </a:blip>
          <a:srcRect b="0" l="0" r="0" t="0"/>
          <a:stretch/>
        </p:blipFill>
        <p:spPr>
          <a:xfrm>
            <a:off x="4900" y="0"/>
            <a:ext cx="882650" cy="971400"/>
          </a:xfrm>
          <a:prstGeom prst="rect">
            <a:avLst/>
          </a:prstGeom>
          <a:noFill/>
          <a:ln>
            <a:noFill/>
          </a:ln>
        </p:spPr>
      </p:pic>
      <p:pic>
        <p:nvPicPr>
          <p:cNvPr descr="Death_to_stock_photography_Vibrant-(9-of-10).jpg" id="396" name="Google Shape;396;p26"/>
          <p:cNvPicPr preferRelativeResize="0"/>
          <p:nvPr/>
        </p:nvPicPr>
        <p:blipFill rotWithShape="1">
          <a:blip r:embed="rId3">
            <a:alphaModFix/>
          </a:blip>
          <a:srcRect b="0" l="0" r="0" t="0"/>
          <a:stretch/>
        </p:blipFill>
        <p:spPr>
          <a:xfrm>
            <a:off x="1990452" y="-15575"/>
            <a:ext cx="1037700" cy="1037700"/>
          </a:xfrm>
          <a:prstGeom prst="rect">
            <a:avLst/>
          </a:prstGeom>
          <a:noFill/>
          <a:ln>
            <a:noFill/>
          </a:ln>
        </p:spPr>
      </p:pic>
      <p:pic>
        <p:nvPicPr>
          <p:cNvPr descr="Death_to_stock_communicate_hands_5.jpg" id="397" name="Google Shape;397;p26"/>
          <p:cNvPicPr preferRelativeResize="0"/>
          <p:nvPr/>
        </p:nvPicPr>
        <p:blipFill rotWithShape="1">
          <a:blip r:embed="rId4">
            <a:alphaModFix/>
          </a:blip>
          <a:srcRect b="0" l="0" r="0" t="0"/>
          <a:stretch/>
        </p:blipFill>
        <p:spPr>
          <a:xfrm>
            <a:off x="7143750" y="2225"/>
            <a:ext cx="2057400" cy="2057400"/>
          </a:xfrm>
          <a:prstGeom prst="rect">
            <a:avLst/>
          </a:prstGeom>
          <a:noFill/>
          <a:ln>
            <a:noFill/>
          </a:ln>
        </p:spPr>
      </p:pic>
      <p:pic>
        <p:nvPicPr>
          <p:cNvPr descr="Death_to_stock_communicate_hands_9-.jpg" id="398" name="Google Shape;398;p26"/>
          <p:cNvPicPr preferRelativeResize="0"/>
          <p:nvPr/>
        </p:nvPicPr>
        <p:blipFill rotWithShape="1">
          <a:blip r:embed="rId5">
            <a:alphaModFix/>
          </a:blip>
          <a:srcRect b="0" l="0" r="0" t="0"/>
          <a:stretch/>
        </p:blipFill>
        <p:spPr>
          <a:xfrm>
            <a:off x="-71493" y="1017182"/>
            <a:ext cx="2070675" cy="2070675"/>
          </a:xfrm>
          <a:prstGeom prst="rect">
            <a:avLst/>
          </a:prstGeom>
          <a:noFill/>
          <a:ln>
            <a:noFill/>
          </a:ln>
        </p:spPr>
      </p:pic>
      <p:sp>
        <p:nvSpPr>
          <p:cNvPr id="399" name="Google Shape;399;p26"/>
          <p:cNvSpPr/>
          <p:nvPr/>
        </p:nvSpPr>
        <p:spPr>
          <a:xfrm>
            <a:off x="-72627" y="204817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6"/>
          <p:cNvSpPr/>
          <p:nvPr/>
        </p:nvSpPr>
        <p:spPr>
          <a:xfrm>
            <a:off x="965073" y="4114876"/>
            <a:ext cx="1037700" cy="1037700"/>
          </a:xfrm>
          <a:prstGeom prst="rect">
            <a:avLst/>
          </a:prstGeom>
          <a:solidFill>
            <a:srgbClr val="CEDBE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Clementine10.jpg" id="401" name="Google Shape;401;p26"/>
          <p:cNvPicPr preferRelativeResize="0"/>
          <p:nvPr/>
        </p:nvPicPr>
        <p:blipFill rotWithShape="1">
          <a:blip r:embed="rId6">
            <a:alphaModFix/>
          </a:blip>
          <a:srcRect b="0" l="0" r="0" t="0"/>
          <a:stretch/>
        </p:blipFill>
        <p:spPr>
          <a:xfrm>
            <a:off x="4056643" y="4111407"/>
            <a:ext cx="1037700" cy="1037675"/>
          </a:xfrm>
          <a:prstGeom prst="rect">
            <a:avLst/>
          </a:prstGeom>
          <a:noFill/>
          <a:ln>
            <a:noFill/>
          </a:ln>
        </p:spPr>
      </p:pic>
      <p:pic>
        <p:nvPicPr>
          <p:cNvPr descr="Death_to_stock_communicate_hands_3.jpg" id="402" name="Google Shape;402;p26"/>
          <p:cNvPicPr preferRelativeResize="0"/>
          <p:nvPr/>
        </p:nvPicPr>
        <p:blipFill rotWithShape="1">
          <a:blip r:embed="rId7">
            <a:alphaModFix/>
          </a:blip>
          <a:srcRect b="0" l="0" r="0" t="0"/>
          <a:stretch/>
        </p:blipFill>
        <p:spPr>
          <a:xfrm>
            <a:off x="3018950" y="4105800"/>
            <a:ext cx="1037700" cy="1037700"/>
          </a:xfrm>
          <a:prstGeom prst="rect">
            <a:avLst/>
          </a:prstGeom>
          <a:noFill/>
          <a:ln>
            <a:noFill/>
          </a:ln>
        </p:spPr>
      </p:pic>
      <p:sp>
        <p:nvSpPr>
          <p:cNvPr id="403" name="Google Shape;403;p26"/>
          <p:cNvSpPr/>
          <p:nvPr/>
        </p:nvSpPr>
        <p:spPr>
          <a:xfrm flipH="1">
            <a:off x="971550" y="-6120"/>
            <a:ext cx="1028700" cy="1028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6"/>
          <p:cNvSpPr/>
          <p:nvPr/>
        </p:nvSpPr>
        <p:spPr>
          <a:xfrm flipH="1">
            <a:off x="2000250" y="4114889"/>
            <a:ext cx="1028700" cy="1028700"/>
          </a:xfrm>
          <a:prstGeom prst="rect">
            <a:avLst/>
          </a:prstGeom>
          <a:solidFill>
            <a:srgbClr val="EDC6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6"/>
          <p:cNvSpPr/>
          <p:nvPr/>
        </p:nvSpPr>
        <p:spPr>
          <a:xfrm flipH="1">
            <a:off x="3028950" y="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6"/>
          <p:cNvSpPr/>
          <p:nvPr/>
        </p:nvSpPr>
        <p:spPr>
          <a:xfrm flipH="1">
            <a:off x="5086350" y="4114889"/>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6"/>
          <p:cNvSpPr/>
          <p:nvPr/>
        </p:nvSpPr>
        <p:spPr>
          <a:xfrm flipH="1">
            <a:off x="6115050" y="4114889"/>
            <a:ext cx="1028700" cy="102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6"/>
          <p:cNvSpPr/>
          <p:nvPr/>
        </p:nvSpPr>
        <p:spPr>
          <a:xfrm flipH="1">
            <a:off x="6117975" y="-9556"/>
            <a:ext cx="1028700" cy="1028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6"/>
          <p:cNvSpPr/>
          <p:nvPr/>
        </p:nvSpPr>
        <p:spPr>
          <a:xfrm flipH="1">
            <a:off x="4057650" y="0"/>
            <a:ext cx="1028700" cy="1028700"/>
          </a:xfrm>
          <a:prstGeom prst="rect">
            <a:avLst/>
          </a:prstGeom>
          <a:solidFill>
            <a:srgbClr val="FAA9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6"/>
          <p:cNvSpPr/>
          <p:nvPr/>
        </p:nvSpPr>
        <p:spPr>
          <a:xfrm>
            <a:off x="2000250" y="1019175"/>
            <a:ext cx="51435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6"/>
          <p:cNvSpPr txBox="1"/>
          <p:nvPr>
            <p:ph type="ctrTitle"/>
          </p:nvPr>
        </p:nvSpPr>
        <p:spPr>
          <a:xfrm>
            <a:off x="2961550" y="1991825"/>
            <a:ext cx="3220800" cy="1159800"/>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1pPr>
            <a:lvl2pPr lvl="1"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2pPr>
            <a:lvl3pPr lvl="2"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3pPr>
            <a:lvl4pPr lvl="3"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4pPr>
            <a:lvl5pPr lvl="4"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5pPr>
            <a:lvl6pPr lvl="5"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6pPr>
            <a:lvl7pPr lvl="6"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7pPr>
            <a:lvl8pPr lvl="7"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8pPr>
            <a:lvl9pPr lvl="8"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9pPr>
          </a:lstStyle>
          <a:p/>
        </p:txBody>
      </p:sp>
      <p:sp>
        <p:nvSpPr>
          <p:cNvPr id="412" name="Google Shape;412;p26"/>
          <p:cNvSpPr/>
          <p:nvPr/>
        </p:nvSpPr>
        <p:spPr>
          <a:xfrm flipH="1">
            <a:off x="7144834" y="256311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6"/>
          <p:cNvSpPr/>
          <p:nvPr/>
        </p:nvSpPr>
        <p:spPr>
          <a:xfrm flipH="1">
            <a:off x="2507334" y="5004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6"/>
          <p:cNvSpPr/>
          <p:nvPr/>
        </p:nvSpPr>
        <p:spPr>
          <a:xfrm flipH="1">
            <a:off x="8172291" y="8"/>
            <a:ext cx="971700" cy="9714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6"/>
          <p:cNvSpPr/>
          <p:nvPr/>
        </p:nvSpPr>
        <p:spPr>
          <a:xfrm>
            <a:off x="4566118" y="-49"/>
            <a:ext cx="518700" cy="518700"/>
          </a:xfrm>
          <a:prstGeom prst="rect">
            <a:avLst/>
          </a:prstGeom>
          <a:solidFill>
            <a:srgbClr val="CEDBE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6"/>
          <p:cNvSpPr/>
          <p:nvPr/>
        </p:nvSpPr>
        <p:spPr>
          <a:xfrm flipH="1">
            <a:off x="453009" y="-5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6"/>
          <p:cNvSpPr/>
          <p:nvPr/>
        </p:nvSpPr>
        <p:spPr>
          <a:xfrm>
            <a:off x="8164450" y="3095150"/>
            <a:ext cx="1028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6"/>
          <p:cNvSpPr/>
          <p:nvPr/>
        </p:nvSpPr>
        <p:spPr>
          <a:xfrm flipH="1">
            <a:off x="7143750" y="2057450"/>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9" name="Google Shape;419;p26"/>
          <p:cNvPicPr preferRelativeResize="0"/>
          <p:nvPr/>
        </p:nvPicPr>
        <p:blipFill rotWithShape="1">
          <a:blip r:embed="rId8">
            <a:alphaModFix/>
          </a:blip>
          <a:srcRect b="0" l="0" r="0" t="0"/>
          <a:stretch/>
        </p:blipFill>
        <p:spPr>
          <a:xfrm>
            <a:off x="5086350" y="2223"/>
            <a:ext cx="1028700" cy="1028679"/>
          </a:xfrm>
          <a:prstGeom prst="rect">
            <a:avLst/>
          </a:prstGeom>
          <a:noFill/>
          <a:ln>
            <a:noFill/>
          </a:ln>
        </p:spPr>
      </p:pic>
      <p:pic>
        <p:nvPicPr>
          <p:cNvPr id="420" name="Google Shape;420;p26"/>
          <p:cNvPicPr preferRelativeResize="0"/>
          <p:nvPr/>
        </p:nvPicPr>
        <p:blipFill rotWithShape="1">
          <a:blip r:embed="rId9">
            <a:alphaModFix/>
          </a:blip>
          <a:srcRect b="0" l="0" r="0" t="0"/>
          <a:stretch/>
        </p:blipFill>
        <p:spPr>
          <a:xfrm>
            <a:off x="8178925" y="2057450"/>
            <a:ext cx="971700" cy="971700"/>
          </a:xfrm>
          <a:prstGeom prst="rect">
            <a:avLst/>
          </a:prstGeom>
          <a:noFill/>
          <a:ln>
            <a:noFill/>
          </a:ln>
        </p:spPr>
      </p:pic>
      <p:pic>
        <p:nvPicPr>
          <p:cNvPr id="421" name="Google Shape;421;p26"/>
          <p:cNvPicPr preferRelativeResize="0"/>
          <p:nvPr/>
        </p:nvPicPr>
        <p:blipFill rotWithShape="1">
          <a:blip r:embed="rId10">
            <a:alphaModFix/>
          </a:blip>
          <a:srcRect b="0" l="0" r="0" t="0"/>
          <a:stretch/>
        </p:blipFill>
        <p:spPr>
          <a:xfrm>
            <a:off x="7146675" y="4123900"/>
            <a:ext cx="2057400" cy="1028675"/>
          </a:xfrm>
          <a:prstGeom prst="rect">
            <a:avLst/>
          </a:prstGeom>
          <a:noFill/>
          <a:ln>
            <a:noFill/>
          </a:ln>
        </p:spPr>
      </p:pic>
      <p:pic>
        <p:nvPicPr>
          <p:cNvPr id="422" name="Google Shape;422;p26"/>
          <p:cNvPicPr preferRelativeResize="0"/>
          <p:nvPr/>
        </p:nvPicPr>
        <p:blipFill rotWithShape="1">
          <a:blip r:embed="rId11">
            <a:alphaModFix/>
          </a:blip>
          <a:srcRect b="0" l="0" r="0" t="0"/>
          <a:stretch/>
        </p:blipFill>
        <p:spPr>
          <a:xfrm>
            <a:off x="-8700" y="3091675"/>
            <a:ext cx="2007875" cy="2057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23" name="Shape 423"/>
        <p:cNvGrpSpPr/>
        <p:nvPr/>
      </p:nvGrpSpPr>
      <p:grpSpPr>
        <a:xfrm>
          <a:off x="0" y="0"/>
          <a:ext cx="0" cy="0"/>
          <a:chOff x="0" y="0"/>
          <a:chExt cx="0" cy="0"/>
        </a:xfrm>
      </p:grpSpPr>
      <p:pic>
        <p:nvPicPr>
          <p:cNvPr id="424" name="Google Shape;424;p27"/>
          <p:cNvPicPr preferRelativeResize="0"/>
          <p:nvPr/>
        </p:nvPicPr>
        <p:blipFill rotWithShape="1">
          <a:blip r:embed="rId2">
            <a:alphaModFix/>
          </a:blip>
          <a:srcRect b="0" l="0" r="0" t="0"/>
          <a:stretch/>
        </p:blipFill>
        <p:spPr>
          <a:xfrm>
            <a:off x="7070025" y="1037825"/>
            <a:ext cx="2073974" cy="2072200"/>
          </a:xfrm>
          <a:prstGeom prst="rect">
            <a:avLst/>
          </a:prstGeom>
          <a:noFill/>
          <a:ln>
            <a:noFill/>
          </a:ln>
        </p:spPr>
      </p:pic>
      <p:sp>
        <p:nvSpPr>
          <p:cNvPr id="425" name="Google Shape;425;p27"/>
          <p:cNvSpPr/>
          <p:nvPr/>
        </p:nvSpPr>
        <p:spPr>
          <a:xfrm>
            <a:off x="7070023" y="2072326"/>
            <a:ext cx="1037700" cy="1037700"/>
          </a:xfrm>
          <a:prstGeom prst="rect">
            <a:avLst/>
          </a:prstGeom>
          <a:solidFill>
            <a:srgbClr val="CEDBE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_to_stock_photography_Vibrant-(9-of-10).jpg" id="426" name="Google Shape;426;p27"/>
          <p:cNvPicPr preferRelativeResize="0"/>
          <p:nvPr/>
        </p:nvPicPr>
        <p:blipFill rotWithShape="1">
          <a:blip r:embed="rId3">
            <a:alphaModFix/>
          </a:blip>
          <a:srcRect b="0" l="0" r="0" t="0"/>
          <a:stretch/>
        </p:blipFill>
        <p:spPr>
          <a:xfrm>
            <a:off x="8102625" y="0"/>
            <a:ext cx="1037825" cy="1037825"/>
          </a:xfrm>
          <a:prstGeom prst="rect">
            <a:avLst/>
          </a:prstGeom>
          <a:noFill/>
          <a:ln>
            <a:noFill/>
          </a:ln>
        </p:spPr>
      </p:pic>
      <p:sp>
        <p:nvSpPr>
          <p:cNvPr id="427" name="Google Shape;427;p27"/>
          <p:cNvSpPr txBox="1"/>
          <p:nvPr>
            <p:ph type="title"/>
          </p:nvPr>
        </p:nvSpPr>
        <p:spPr>
          <a:xfrm>
            <a:off x="1842475" y="1197075"/>
            <a:ext cx="4406400" cy="6219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428" name="Google Shape;428;p27"/>
          <p:cNvSpPr txBox="1"/>
          <p:nvPr>
            <p:ph idx="1" type="body"/>
          </p:nvPr>
        </p:nvSpPr>
        <p:spPr>
          <a:xfrm>
            <a:off x="1842475" y="1818975"/>
            <a:ext cx="2172900" cy="31068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60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1pPr>
            <a:lvl2pPr indent="-317500" lvl="1" marL="9144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2pPr>
            <a:lvl3pPr indent="-317500" lvl="2" marL="13716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3pPr>
            <a:lvl4pPr indent="-317500" lvl="3" marL="18288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4pPr>
            <a:lvl5pPr indent="-317500" lvl="4" marL="22860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5pPr>
            <a:lvl6pPr indent="-317500" lvl="5" marL="27432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6pPr>
            <a:lvl7pPr indent="-317500" lvl="6" marL="32004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7pPr>
            <a:lvl8pPr indent="-317500" lvl="7" marL="36576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8pPr>
            <a:lvl9pPr indent="-317500" lvl="8" marL="41148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9pPr>
          </a:lstStyle>
          <a:p/>
        </p:txBody>
      </p:sp>
      <p:sp>
        <p:nvSpPr>
          <p:cNvPr id="429" name="Google Shape;429;p27"/>
          <p:cNvSpPr txBox="1"/>
          <p:nvPr>
            <p:ph idx="2" type="body"/>
          </p:nvPr>
        </p:nvSpPr>
        <p:spPr>
          <a:xfrm>
            <a:off x="4063136" y="1818975"/>
            <a:ext cx="2185800" cy="31068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60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1pPr>
            <a:lvl2pPr indent="-317500" lvl="1" marL="9144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2pPr>
            <a:lvl3pPr indent="-317500" lvl="2" marL="13716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3pPr>
            <a:lvl4pPr indent="-317500" lvl="3" marL="18288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4pPr>
            <a:lvl5pPr indent="-317500" lvl="4" marL="22860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5pPr>
            <a:lvl6pPr indent="-317500" lvl="5" marL="27432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6pPr>
            <a:lvl7pPr indent="-317500" lvl="6" marL="32004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7pPr>
            <a:lvl8pPr indent="-317500" lvl="7" marL="36576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8pPr>
            <a:lvl9pPr indent="-317500" lvl="8" marL="41148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9pPr>
          </a:lstStyle>
          <a:p/>
        </p:txBody>
      </p:sp>
      <p:sp>
        <p:nvSpPr>
          <p:cNvPr id="430" name="Google Shape;430;p27"/>
          <p:cNvSpPr/>
          <p:nvPr/>
        </p:nvSpPr>
        <p:spPr>
          <a:xfrm>
            <a:off x="8102686" y="3110092"/>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7"/>
          <p:cNvSpPr/>
          <p:nvPr/>
        </p:nvSpPr>
        <p:spPr>
          <a:xfrm>
            <a:off x="7070032" y="6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7"/>
          <p:cNvSpPr/>
          <p:nvPr/>
        </p:nvSpPr>
        <p:spPr>
          <a:xfrm>
            <a:off x="7" y="4105794"/>
            <a:ext cx="1037700" cy="1037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7"/>
          <p:cNvSpPr/>
          <p:nvPr/>
        </p:nvSpPr>
        <p:spPr>
          <a:xfrm>
            <a:off x="1037700" y="4624497"/>
            <a:ext cx="518700" cy="51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7"/>
          <p:cNvSpPr/>
          <p:nvPr/>
        </p:nvSpPr>
        <p:spPr>
          <a:xfrm>
            <a:off x="-9" y="4105791"/>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7"/>
          <p:cNvSpPr/>
          <p:nvPr/>
        </p:nvSpPr>
        <p:spPr>
          <a:xfrm>
            <a:off x="8621748" y="4146316"/>
            <a:ext cx="518700" cy="518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7"/>
          <p:cNvSpPr/>
          <p:nvPr/>
        </p:nvSpPr>
        <p:spPr>
          <a:xfrm>
            <a:off x="8621753" y="362761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27"/>
          <p:cNvGrpSpPr/>
          <p:nvPr/>
        </p:nvGrpSpPr>
        <p:grpSpPr>
          <a:xfrm>
            <a:off x="7424028" y="2343454"/>
            <a:ext cx="329718" cy="522703"/>
            <a:chOff x="6718575" y="2318625"/>
            <a:chExt cx="256950" cy="407375"/>
          </a:xfrm>
        </p:grpSpPr>
        <p:sp>
          <p:nvSpPr>
            <p:cNvPr id="438" name="Google Shape;438;p2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7"/>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447" name="Shape 447"/>
        <p:cNvGrpSpPr/>
        <p:nvPr/>
      </p:nvGrpSpPr>
      <p:grpSpPr>
        <a:xfrm>
          <a:off x="0" y="0"/>
          <a:ext cx="0" cy="0"/>
          <a:chOff x="0" y="0"/>
          <a:chExt cx="0" cy="0"/>
        </a:xfrm>
      </p:grpSpPr>
      <p:pic>
        <p:nvPicPr>
          <p:cNvPr id="448" name="Google Shape;448;p28"/>
          <p:cNvPicPr preferRelativeResize="0"/>
          <p:nvPr/>
        </p:nvPicPr>
        <p:blipFill rotWithShape="1">
          <a:blip r:embed="rId2">
            <a:alphaModFix/>
          </a:blip>
          <a:srcRect b="0" l="0" r="0" t="0"/>
          <a:stretch/>
        </p:blipFill>
        <p:spPr>
          <a:xfrm>
            <a:off x="7284175" y="-57050"/>
            <a:ext cx="1888175" cy="1914051"/>
          </a:xfrm>
          <a:prstGeom prst="rect">
            <a:avLst/>
          </a:prstGeom>
          <a:noFill/>
          <a:ln>
            <a:noFill/>
          </a:ln>
        </p:spPr>
      </p:pic>
      <p:sp>
        <p:nvSpPr>
          <p:cNvPr id="449" name="Google Shape;449;p28"/>
          <p:cNvSpPr/>
          <p:nvPr/>
        </p:nvSpPr>
        <p:spPr>
          <a:xfrm>
            <a:off x="-293" y="4105494"/>
            <a:ext cx="1037700" cy="1037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8"/>
          <p:cNvSpPr/>
          <p:nvPr/>
        </p:nvSpPr>
        <p:spPr>
          <a:xfrm>
            <a:off x="7284049" y="1858486"/>
            <a:ext cx="930600" cy="9306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8"/>
          <p:cNvSpPr/>
          <p:nvPr/>
        </p:nvSpPr>
        <p:spPr>
          <a:xfrm>
            <a:off x="8213336" y="2787740"/>
            <a:ext cx="930600" cy="9306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8"/>
          <p:cNvSpPr/>
          <p:nvPr/>
        </p:nvSpPr>
        <p:spPr>
          <a:xfrm>
            <a:off x="7277912" y="-57041"/>
            <a:ext cx="930600" cy="9306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8"/>
          <p:cNvSpPr/>
          <p:nvPr/>
        </p:nvSpPr>
        <p:spPr>
          <a:xfrm>
            <a:off x="-300" y="4678163"/>
            <a:ext cx="465300" cy="4653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8"/>
          <p:cNvSpPr/>
          <p:nvPr/>
        </p:nvSpPr>
        <p:spPr>
          <a:xfrm>
            <a:off x="7748094" y="2317122"/>
            <a:ext cx="465300" cy="4653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28"/>
          <p:cNvGrpSpPr/>
          <p:nvPr/>
        </p:nvGrpSpPr>
        <p:grpSpPr>
          <a:xfrm>
            <a:off x="7481786" y="184890"/>
            <a:ext cx="446726" cy="446700"/>
            <a:chOff x="1923675" y="1633650"/>
            <a:chExt cx="436000" cy="435975"/>
          </a:xfrm>
        </p:grpSpPr>
        <p:sp>
          <p:nvSpPr>
            <p:cNvPr id="456" name="Google Shape;456;p28"/>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8"/>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8"/>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8"/>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8"/>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8"/>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28"/>
          <p:cNvSpPr/>
          <p:nvPr/>
        </p:nvSpPr>
        <p:spPr>
          <a:xfrm flipH="1">
            <a:off x="8213325" y="1858474"/>
            <a:ext cx="930600" cy="9306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8"/>
          <p:cNvSpPr/>
          <p:nvPr/>
        </p:nvSpPr>
        <p:spPr>
          <a:xfrm>
            <a:off x="6353577" y="7"/>
            <a:ext cx="930600" cy="9306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8"/>
          <p:cNvSpPr/>
          <p:nvPr/>
        </p:nvSpPr>
        <p:spPr>
          <a:xfrm>
            <a:off x="6837474" y="930600"/>
            <a:ext cx="446700" cy="446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1_1">
    <p:spTree>
      <p:nvGrpSpPr>
        <p:cNvPr id="466" name="Shape 466"/>
        <p:cNvGrpSpPr/>
        <p:nvPr/>
      </p:nvGrpSpPr>
      <p:grpSpPr>
        <a:xfrm>
          <a:off x="0" y="0"/>
          <a:ext cx="0" cy="0"/>
          <a:chOff x="0" y="0"/>
          <a:chExt cx="0" cy="0"/>
        </a:xfrm>
      </p:grpSpPr>
      <p:pic>
        <p:nvPicPr>
          <p:cNvPr descr="DeathtoStock_Clementine10.jpg" id="467" name="Google Shape;467;p29"/>
          <p:cNvPicPr preferRelativeResize="0"/>
          <p:nvPr/>
        </p:nvPicPr>
        <p:blipFill rotWithShape="1">
          <a:blip r:embed="rId2">
            <a:alphaModFix/>
          </a:blip>
          <a:srcRect b="0" l="0" r="0" t="0"/>
          <a:stretch/>
        </p:blipFill>
        <p:spPr>
          <a:xfrm>
            <a:off x="7277752" y="1861709"/>
            <a:ext cx="933085" cy="933088"/>
          </a:xfrm>
          <a:prstGeom prst="rect">
            <a:avLst/>
          </a:prstGeom>
          <a:noFill/>
          <a:ln>
            <a:noFill/>
          </a:ln>
        </p:spPr>
      </p:pic>
      <p:pic>
        <p:nvPicPr>
          <p:cNvPr descr="Death_to_stock_communicate_hands_9-.jpg" id="468" name="Google Shape;468;p29"/>
          <p:cNvPicPr preferRelativeResize="0"/>
          <p:nvPr/>
        </p:nvPicPr>
        <p:blipFill rotWithShape="1">
          <a:blip r:embed="rId3">
            <a:alphaModFix/>
          </a:blip>
          <a:srcRect b="0" l="0" r="0" t="0"/>
          <a:stretch/>
        </p:blipFill>
        <p:spPr>
          <a:xfrm>
            <a:off x="7275841" y="8"/>
            <a:ext cx="1868082" cy="1868085"/>
          </a:xfrm>
          <a:prstGeom prst="rect">
            <a:avLst/>
          </a:prstGeom>
          <a:noFill/>
          <a:ln>
            <a:noFill/>
          </a:ln>
        </p:spPr>
      </p:pic>
      <p:sp>
        <p:nvSpPr>
          <p:cNvPr id="469" name="Google Shape;469;p29"/>
          <p:cNvSpPr/>
          <p:nvPr/>
        </p:nvSpPr>
        <p:spPr>
          <a:xfrm>
            <a:off x="6344788" y="12"/>
            <a:ext cx="933000" cy="9330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9"/>
          <p:cNvSpPr/>
          <p:nvPr/>
        </p:nvSpPr>
        <p:spPr>
          <a:xfrm>
            <a:off x="8210900" y="1862680"/>
            <a:ext cx="933000" cy="9330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9"/>
          <p:cNvSpPr/>
          <p:nvPr/>
        </p:nvSpPr>
        <p:spPr>
          <a:xfrm>
            <a:off x="8210893" y="930219"/>
            <a:ext cx="933000" cy="9330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9"/>
          <p:cNvSpPr/>
          <p:nvPr/>
        </p:nvSpPr>
        <p:spPr>
          <a:xfrm>
            <a:off x="-287" y="3743870"/>
            <a:ext cx="933000" cy="9330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9"/>
          <p:cNvSpPr/>
          <p:nvPr/>
        </p:nvSpPr>
        <p:spPr>
          <a:xfrm>
            <a:off x="-293" y="4676847"/>
            <a:ext cx="466500" cy="4665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9"/>
          <p:cNvSpPr/>
          <p:nvPr/>
        </p:nvSpPr>
        <p:spPr>
          <a:xfrm>
            <a:off x="-301" y="3743867"/>
            <a:ext cx="466500" cy="4665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9"/>
          <p:cNvSpPr/>
          <p:nvPr/>
        </p:nvSpPr>
        <p:spPr>
          <a:xfrm>
            <a:off x="8677502" y="2798991"/>
            <a:ext cx="466500" cy="4665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9"/>
          <p:cNvSpPr/>
          <p:nvPr/>
        </p:nvSpPr>
        <p:spPr>
          <a:xfrm>
            <a:off x="7277744" y="0"/>
            <a:ext cx="466500" cy="4665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29"/>
          <p:cNvGrpSpPr/>
          <p:nvPr/>
        </p:nvGrpSpPr>
        <p:grpSpPr>
          <a:xfrm>
            <a:off x="8431831" y="1151244"/>
            <a:ext cx="490565" cy="490565"/>
            <a:chOff x="5941025" y="3634400"/>
            <a:chExt cx="467650" cy="467650"/>
          </a:xfrm>
        </p:grpSpPr>
        <p:sp>
          <p:nvSpPr>
            <p:cNvPr id="478" name="Google Shape;478;p29"/>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9"/>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9"/>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9"/>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9"/>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9"/>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85" name="Shape 485"/>
        <p:cNvGrpSpPr/>
        <p:nvPr/>
      </p:nvGrpSpPr>
      <p:grpSpPr>
        <a:xfrm>
          <a:off x="0" y="0"/>
          <a:ext cx="0" cy="0"/>
          <a:chOff x="0" y="0"/>
          <a:chExt cx="0" cy="0"/>
        </a:xfrm>
      </p:grpSpPr>
      <p:pic>
        <p:nvPicPr>
          <p:cNvPr descr="Death_to_stock_photography_Vibrant-(9-of-10).jpg" id="486" name="Google Shape;486;p30"/>
          <p:cNvPicPr preferRelativeResize="0"/>
          <p:nvPr/>
        </p:nvPicPr>
        <p:blipFill rotWithShape="1">
          <a:blip r:embed="rId2">
            <a:alphaModFix/>
          </a:blip>
          <a:srcRect b="0" l="0" r="0" t="0"/>
          <a:stretch/>
        </p:blipFill>
        <p:spPr>
          <a:xfrm>
            <a:off x="1990452" y="-15575"/>
            <a:ext cx="1037700" cy="1037700"/>
          </a:xfrm>
          <a:prstGeom prst="rect">
            <a:avLst/>
          </a:prstGeom>
          <a:noFill/>
          <a:ln>
            <a:noFill/>
          </a:ln>
        </p:spPr>
      </p:pic>
      <p:pic>
        <p:nvPicPr>
          <p:cNvPr descr="Death_to_stock_communicate_hands_2.jpg" id="487" name="Google Shape;487;p30"/>
          <p:cNvPicPr preferRelativeResize="0"/>
          <p:nvPr/>
        </p:nvPicPr>
        <p:blipFill rotWithShape="1">
          <a:blip r:embed="rId3">
            <a:alphaModFix/>
          </a:blip>
          <a:srcRect b="0" l="0" r="0" t="0"/>
          <a:stretch/>
        </p:blipFill>
        <p:spPr>
          <a:xfrm>
            <a:off x="8041323" y="1991825"/>
            <a:ext cx="1159827" cy="1159800"/>
          </a:xfrm>
          <a:prstGeom prst="rect">
            <a:avLst/>
          </a:prstGeom>
          <a:noFill/>
          <a:ln>
            <a:noFill/>
          </a:ln>
        </p:spPr>
      </p:pic>
      <p:pic>
        <p:nvPicPr>
          <p:cNvPr descr="Death_to_stock_photography_Vibrant-(10-of-10).jpg" id="488" name="Google Shape;488;p30"/>
          <p:cNvPicPr preferRelativeResize="0"/>
          <p:nvPr/>
        </p:nvPicPr>
        <p:blipFill rotWithShape="1">
          <a:blip r:embed="rId4">
            <a:alphaModFix/>
          </a:blip>
          <a:srcRect b="0" l="0" r="0" t="0"/>
          <a:stretch/>
        </p:blipFill>
        <p:spPr>
          <a:xfrm>
            <a:off x="-70425" y="3081825"/>
            <a:ext cx="2070675" cy="2070675"/>
          </a:xfrm>
          <a:prstGeom prst="rect">
            <a:avLst/>
          </a:prstGeom>
          <a:noFill/>
          <a:ln>
            <a:noFill/>
          </a:ln>
        </p:spPr>
      </p:pic>
      <p:pic>
        <p:nvPicPr>
          <p:cNvPr descr="Death_to_stock_communicate_hands_5.jpg" id="489" name="Google Shape;489;p30"/>
          <p:cNvPicPr preferRelativeResize="0"/>
          <p:nvPr/>
        </p:nvPicPr>
        <p:blipFill rotWithShape="1">
          <a:blip r:embed="rId5">
            <a:alphaModFix/>
          </a:blip>
          <a:srcRect b="0" l="0" r="0" t="0"/>
          <a:stretch/>
        </p:blipFill>
        <p:spPr>
          <a:xfrm>
            <a:off x="7143750" y="2225"/>
            <a:ext cx="2057400" cy="2057400"/>
          </a:xfrm>
          <a:prstGeom prst="rect">
            <a:avLst/>
          </a:prstGeom>
          <a:noFill/>
          <a:ln>
            <a:noFill/>
          </a:ln>
        </p:spPr>
      </p:pic>
      <p:pic>
        <p:nvPicPr>
          <p:cNvPr descr="Death_to_stock_communicate_hands_9-.jpg" id="490" name="Google Shape;490;p30"/>
          <p:cNvPicPr preferRelativeResize="0"/>
          <p:nvPr/>
        </p:nvPicPr>
        <p:blipFill rotWithShape="1">
          <a:blip r:embed="rId6">
            <a:alphaModFix/>
          </a:blip>
          <a:srcRect b="0" l="0" r="0" t="0"/>
          <a:stretch/>
        </p:blipFill>
        <p:spPr>
          <a:xfrm>
            <a:off x="-71493" y="1017182"/>
            <a:ext cx="2070675" cy="2070675"/>
          </a:xfrm>
          <a:prstGeom prst="rect">
            <a:avLst/>
          </a:prstGeom>
          <a:noFill/>
          <a:ln>
            <a:noFill/>
          </a:ln>
        </p:spPr>
      </p:pic>
      <p:sp>
        <p:nvSpPr>
          <p:cNvPr id="491" name="Google Shape;491;p30"/>
          <p:cNvSpPr/>
          <p:nvPr/>
        </p:nvSpPr>
        <p:spPr>
          <a:xfrm>
            <a:off x="-72627" y="204817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Clementine10.jpg" id="492" name="Google Shape;492;p30"/>
          <p:cNvPicPr preferRelativeResize="0"/>
          <p:nvPr/>
        </p:nvPicPr>
        <p:blipFill rotWithShape="1">
          <a:blip r:embed="rId7">
            <a:alphaModFix/>
          </a:blip>
          <a:srcRect b="0" l="0" r="0" t="0"/>
          <a:stretch/>
        </p:blipFill>
        <p:spPr>
          <a:xfrm>
            <a:off x="4056643" y="4111407"/>
            <a:ext cx="1037700" cy="1037675"/>
          </a:xfrm>
          <a:prstGeom prst="rect">
            <a:avLst/>
          </a:prstGeom>
          <a:noFill/>
          <a:ln>
            <a:noFill/>
          </a:ln>
        </p:spPr>
      </p:pic>
      <p:pic>
        <p:nvPicPr>
          <p:cNvPr descr="Death_to_stock_communicate_hands_4.jpg" id="493" name="Google Shape;493;p30"/>
          <p:cNvPicPr preferRelativeResize="0"/>
          <p:nvPr/>
        </p:nvPicPr>
        <p:blipFill rotWithShape="1">
          <a:blip r:embed="rId8">
            <a:alphaModFix/>
          </a:blip>
          <a:srcRect b="0" l="0" r="0" t="0"/>
          <a:stretch/>
        </p:blipFill>
        <p:spPr>
          <a:xfrm>
            <a:off x="7142538" y="3085375"/>
            <a:ext cx="2070675" cy="2070675"/>
          </a:xfrm>
          <a:prstGeom prst="rect">
            <a:avLst/>
          </a:prstGeom>
          <a:noFill/>
          <a:ln>
            <a:noFill/>
          </a:ln>
        </p:spPr>
      </p:pic>
      <p:pic>
        <p:nvPicPr>
          <p:cNvPr descr="DeathtoStock_Simplify3.jpg" id="494" name="Google Shape;494;p30"/>
          <p:cNvPicPr preferRelativeResize="0"/>
          <p:nvPr/>
        </p:nvPicPr>
        <p:blipFill rotWithShape="1">
          <a:blip r:embed="rId9">
            <a:alphaModFix/>
          </a:blip>
          <a:srcRect b="0" l="0" r="0" t="0"/>
          <a:stretch/>
        </p:blipFill>
        <p:spPr>
          <a:xfrm>
            <a:off x="-66600" y="-18106"/>
            <a:ext cx="1037700" cy="1037733"/>
          </a:xfrm>
          <a:prstGeom prst="rect">
            <a:avLst/>
          </a:prstGeom>
          <a:noFill/>
          <a:ln>
            <a:noFill/>
          </a:ln>
        </p:spPr>
      </p:pic>
      <p:pic>
        <p:nvPicPr>
          <p:cNvPr descr="Death_to_stock_communicate_hands_1.jpg" id="495" name="Google Shape;495;p30"/>
          <p:cNvPicPr preferRelativeResize="0"/>
          <p:nvPr/>
        </p:nvPicPr>
        <p:blipFill rotWithShape="1">
          <a:blip r:embed="rId10">
            <a:alphaModFix/>
          </a:blip>
          <a:srcRect b="0" l="0" r="0" t="0"/>
          <a:stretch/>
        </p:blipFill>
        <p:spPr>
          <a:xfrm>
            <a:off x="5082294" y="-18075"/>
            <a:ext cx="1037700" cy="1037700"/>
          </a:xfrm>
          <a:prstGeom prst="rect">
            <a:avLst/>
          </a:prstGeom>
          <a:noFill/>
          <a:ln>
            <a:noFill/>
          </a:ln>
        </p:spPr>
      </p:pic>
      <p:pic>
        <p:nvPicPr>
          <p:cNvPr descr="Death_to_stock_communicate_hands_3.jpg" id="496" name="Google Shape;496;p30"/>
          <p:cNvPicPr preferRelativeResize="0"/>
          <p:nvPr/>
        </p:nvPicPr>
        <p:blipFill rotWithShape="1">
          <a:blip r:embed="rId11">
            <a:alphaModFix/>
          </a:blip>
          <a:srcRect b="0" l="0" r="0" t="0"/>
          <a:stretch/>
        </p:blipFill>
        <p:spPr>
          <a:xfrm>
            <a:off x="3018950" y="4105800"/>
            <a:ext cx="1037700" cy="1037700"/>
          </a:xfrm>
          <a:prstGeom prst="rect">
            <a:avLst/>
          </a:prstGeom>
          <a:noFill/>
          <a:ln>
            <a:noFill/>
          </a:ln>
        </p:spPr>
      </p:pic>
      <p:sp>
        <p:nvSpPr>
          <p:cNvPr id="497" name="Google Shape;497;p30"/>
          <p:cNvSpPr/>
          <p:nvPr/>
        </p:nvSpPr>
        <p:spPr>
          <a:xfrm flipH="1">
            <a:off x="971550" y="-612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0"/>
          <p:cNvSpPr/>
          <p:nvPr/>
        </p:nvSpPr>
        <p:spPr>
          <a:xfrm flipH="1">
            <a:off x="2000250" y="4114889"/>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0"/>
          <p:cNvSpPr/>
          <p:nvPr/>
        </p:nvSpPr>
        <p:spPr>
          <a:xfrm flipH="1">
            <a:off x="3028950" y="0"/>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0"/>
          <p:cNvSpPr/>
          <p:nvPr/>
        </p:nvSpPr>
        <p:spPr>
          <a:xfrm flipH="1">
            <a:off x="5086350" y="4114889"/>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0"/>
          <p:cNvSpPr/>
          <p:nvPr/>
        </p:nvSpPr>
        <p:spPr>
          <a:xfrm flipH="1">
            <a:off x="6115050" y="4114889"/>
            <a:ext cx="1028700" cy="102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0"/>
          <p:cNvSpPr/>
          <p:nvPr/>
        </p:nvSpPr>
        <p:spPr>
          <a:xfrm flipH="1">
            <a:off x="6117975" y="-9556"/>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0"/>
          <p:cNvSpPr/>
          <p:nvPr/>
        </p:nvSpPr>
        <p:spPr>
          <a:xfrm flipH="1">
            <a:off x="4057650" y="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0"/>
          <p:cNvSpPr/>
          <p:nvPr/>
        </p:nvSpPr>
        <p:spPr>
          <a:xfrm flipH="1">
            <a:off x="2507334" y="5004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0"/>
          <p:cNvSpPr/>
          <p:nvPr/>
        </p:nvSpPr>
        <p:spPr>
          <a:xfrm>
            <a:off x="4566118" y="-4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0"/>
          <p:cNvSpPr/>
          <p:nvPr/>
        </p:nvSpPr>
        <p:spPr>
          <a:xfrm flipH="1">
            <a:off x="453009" y="-5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0"/>
          <p:cNvSpPr/>
          <p:nvPr/>
        </p:nvSpPr>
        <p:spPr>
          <a:xfrm>
            <a:off x="965075" y="1019175"/>
            <a:ext cx="72072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0"/>
          <p:cNvSpPr txBox="1"/>
          <p:nvPr>
            <p:ph type="ctrTitle"/>
          </p:nvPr>
        </p:nvSpPr>
        <p:spPr>
          <a:xfrm>
            <a:off x="2014575" y="1583350"/>
            <a:ext cx="5114700" cy="11598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1pPr>
            <a:lvl2pPr lvl="1"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2pPr>
            <a:lvl3pPr lvl="2"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3pPr>
            <a:lvl4pPr lvl="3"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4pPr>
            <a:lvl5pPr lvl="4"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5pPr>
            <a:lvl6pPr lvl="5"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6pPr>
            <a:lvl7pPr lvl="6"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7pPr>
            <a:lvl8pPr lvl="7"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8pPr>
            <a:lvl9pPr lvl="8"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9pPr>
          </a:lstStyle>
          <a:p/>
        </p:txBody>
      </p:sp>
      <p:sp>
        <p:nvSpPr>
          <p:cNvPr id="509" name="Google Shape;509;p30"/>
          <p:cNvSpPr txBox="1"/>
          <p:nvPr>
            <p:ph idx="1" type="subTitle"/>
          </p:nvPr>
        </p:nvSpPr>
        <p:spPr>
          <a:xfrm>
            <a:off x="2014575" y="2611454"/>
            <a:ext cx="5114700" cy="7848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1pPr>
            <a:lvl2pPr lvl="1"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2pPr>
            <a:lvl3pPr lvl="2"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3pPr>
            <a:lvl4pPr lvl="3"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4pPr>
            <a:lvl5pPr lvl="4"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5pPr>
            <a:lvl6pPr lvl="5"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6pPr>
            <a:lvl7pPr lvl="6"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7pPr>
            <a:lvl8pPr lvl="7"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8pPr>
            <a:lvl9pPr lvl="8"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9pPr>
          </a:lstStyle>
          <a:p/>
        </p:txBody>
      </p:sp>
      <p:sp>
        <p:nvSpPr>
          <p:cNvPr id="510" name="Google Shape;510;p30"/>
          <p:cNvSpPr/>
          <p:nvPr/>
        </p:nvSpPr>
        <p:spPr>
          <a:xfrm>
            <a:off x="5072818" y="4615401"/>
            <a:ext cx="518700" cy="518700"/>
          </a:xfrm>
          <a:prstGeom prst="rect">
            <a:avLst/>
          </a:prstGeom>
          <a:solidFill>
            <a:srgbClr val="CEDBE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512" name="Shape 512"/>
        <p:cNvGrpSpPr/>
        <p:nvPr/>
      </p:nvGrpSpPr>
      <p:grpSpPr>
        <a:xfrm>
          <a:off x="0" y="0"/>
          <a:ext cx="0" cy="0"/>
          <a:chOff x="0" y="0"/>
          <a:chExt cx="0" cy="0"/>
        </a:xfrm>
      </p:grpSpPr>
      <p:pic>
        <p:nvPicPr>
          <p:cNvPr descr="Death_to_stock_communicate_hands_10.jpg" id="513" name="Google Shape;513;p31"/>
          <p:cNvPicPr preferRelativeResize="0"/>
          <p:nvPr/>
        </p:nvPicPr>
        <p:blipFill rotWithShape="1">
          <a:blip r:embed="rId2">
            <a:alphaModFix/>
          </a:blip>
          <a:srcRect b="0" l="0" r="0" t="0"/>
          <a:stretch/>
        </p:blipFill>
        <p:spPr>
          <a:xfrm>
            <a:off x="-3550" y="995050"/>
            <a:ext cx="1037700" cy="1037700"/>
          </a:xfrm>
          <a:prstGeom prst="rect">
            <a:avLst/>
          </a:prstGeom>
          <a:noFill/>
          <a:ln>
            <a:noFill/>
          </a:ln>
        </p:spPr>
      </p:pic>
      <p:pic>
        <p:nvPicPr>
          <p:cNvPr descr="DeathtoStock_Simplify2.jpg" id="514" name="Google Shape;514;p31"/>
          <p:cNvPicPr preferRelativeResize="0"/>
          <p:nvPr/>
        </p:nvPicPr>
        <p:blipFill rotWithShape="1">
          <a:blip r:embed="rId3">
            <a:alphaModFix/>
          </a:blip>
          <a:srcRect b="0" l="0" r="0" t="0"/>
          <a:stretch/>
        </p:blipFill>
        <p:spPr>
          <a:xfrm>
            <a:off x="-3550" y="3065725"/>
            <a:ext cx="2077775" cy="2077775"/>
          </a:xfrm>
          <a:prstGeom prst="rect">
            <a:avLst/>
          </a:prstGeom>
          <a:noFill/>
          <a:ln>
            <a:noFill/>
          </a:ln>
        </p:spPr>
      </p:pic>
      <p:sp>
        <p:nvSpPr>
          <p:cNvPr id="515" name="Google Shape;515;p31"/>
          <p:cNvSpPr/>
          <p:nvPr/>
        </p:nvSpPr>
        <p:spPr>
          <a:xfrm>
            <a:off x="8107795" y="311011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Wired3.jpg" id="516" name="Google Shape;516;p31"/>
          <p:cNvPicPr preferRelativeResize="0"/>
          <p:nvPr/>
        </p:nvPicPr>
        <p:blipFill rotWithShape="1">
          <a:blip r:embed="rId4">
            <a:alphaModFix/>
          </a:blip>
          <a:srcRect b="0" l="0" r="0" t="0"/>
          <a:stretch/>
        </p:blipFill>
        <p:spPr>
          <a:xfrm>
            <a:off x="7070025" y="1037700"/>
            <a:ext cx="2084475" cy="2084475"/>
          </a:xfrm>
          <a:prstGeom prst="rect">
            <a:avLst/>
          </a:prstGeom>
          <a:noFill/>
          <a:ln>
            <a:noFill/>
          </a:ln>
        </p:spPr>
      </p:pic>
      <p:sp>
        <p:nvSpPr>
          <p:cNvPr id="517" name="Google Shape;517;p31"/>
          <p:cNvSpPr txBox="1"/>
          <p:nvPr>
            <p:ph idx="1" type="body"/>
          </p:nvPr>
        </p:nvSpPr>
        <p:spPr>
          <a:xfrm>
            <a:off x="2901375" y="2161800"/>
            <a:ext cx="3341400" cy="819900"/>
          </a:xfrm>
          <a:prstGeom prst="rect">
            <a:avLst/>
          </a:prstGeom>
          <a:noFill/>
          <a:ln>
            <a:noFill/>
          </a:ln>
        </p:spPr>
        <p:txBody>
          <a:bodyPr anchorCtr="0" anchor="ctr" bIns="91425" lIns="91425" spcFirstLastPara="1" rIns="91425" wrap="square" tIns="91425"/>
          <a:lstStyle>
            <a:lvl1pPr indent="-330200" lvl="0" marL="457200" marR="0" algn="ctr">
              <a:lnSpc>
                <a:spcPct val="100000"/>
              </a:lnSpc>
              <a:spcBef>
                <a:spcPts val="60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1pPr>
            <a:lvl2pPr indent="-330200" lvl="1" marL="9144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2pPr>
            <a:lvl3pPr indent="-330200" lvl="2" marL="13716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3pPr>
            <a:lvl4pPr indent="-330200" lvl="3" marL="18288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4pPr>
            <a:lvl5pPr indent="-330200" lvl="4" marL="22860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5pPr>
            <a:lvl6pPr indent="-330200" lvl="5" marL="27432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6pPr>
            <a:lvl7pPr indent="-330200" lvl="6" marL="32004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7pPr>
            <a:lvl8pPr indent="-330200" lvl="7" marL="36576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8pPr>
            <a:lvl9pPr indent="-330200" lvl="8" marL="41148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9pPr>
          </a:lstStyle>
          <a:p/>
        </p:txBody>
      </p:sp>
      <p:sp>
        <p:nvSpPr>
          <p:cNvPr id="518" name="Google Shape;518;p31"/>
          <p:cNvSpPr/>
          <p:nvPr/>
        </p:nvSpPr>
        <p:spPr>
          <a:xfrm>
            <a:off x="7070023" y="1037701"/>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1"/>
          <p:cNvSpPr/>
          <p:nvPr/>
        </p:nvSpPr>
        <p:spPr>
          <a:xfrm>
            <a:off x="7070023" y="42"/>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1"/>
          <p:cNvSpPr/>
          <p:nvPr/>
        </p:nvSpPr>
        <p:spPr>
          <a:xfrm>
            <a:off x="6551323" y="-9"/>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1"/>
          <p:cNvSpPr/>
          <p:nvPr/>
        </p:nvSpPr>
        <p:spPr>
          <a:xfrm>
            <a:off x="8107728" y="312216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1"/>
          <p:cNvSpPr/>
          <p:nvPr/>
        </p:nvSpPr>
        <p:spPr>
          <a:xfrm flipH="1">
            <a:off x="1032727" y="995055"/>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1"/>
          <p:cNvSpPr/>
          <p:nvPr/>
        </p:nvSpPr>
        <p:spPr>
          <a:xfrm flipH="1">
            <a:off x="-3494" y="203276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1"/>
          <p:cNvSpPr/>
          <p:nvPr/>
        </p:nvSpPr>
        <p:spPr>
          <a:xfrm flipH="1">
            <a:off x="1032727" y="306572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1"/>
          <p:cNvSpPr/>
          <p:nvPr/>
        </p:nvSpPr>
        <p:spPr>
          <a:xfrm flipH="1">
            <a:off x="2070428" y="4624791"/>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1"/>
          <p:cNvSpPr/>
          <p:nvPr/>
        </p:nvSpPr>
        <p:spPr>
          <a:xfrm flipH="1">
            <a:off x="1551734" y="15140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_to_stock_communicate_hands_2.jpg" id="527" name="Google Shape;527;p31"/>
          <p:cNvPicPr preferRelativeResize="0"/>
          <p:nvPr/>
        </p:nvPicPr>
        <p:blipFill rotWithShape="1">
          <a:blip r:embed="rId5">
            <a:alphaModFix/>
          </a:blip>
          <a:srcRect b="0" l="0" r="0" t="0"/>
          <a:stretch/>
        </p:blipFill>
        <p:spPr>
          <a:xfrm>
            <a:off x="8107734" y="-5"/>
            <a:ext cx="1037815" cy="1037813"/>
          </a:xfrm>
          <a:prstGeom prst="rect">
            <a:avLst/>
          </a:prstGeom>
          <a:noFill/>
          <a:ln>
            <a:noFill/>
          </a:ln>
        </p:spPr>
      </p:pic>
      <p:grpSp>
        <p:nvGrpSpPr>
          <p:cNvPr id="528" name="Google Shape;528;p31"/>
          <p:cNvGrpSpPr/>
          <p:nvPr/>
        </p:nvGrpSpPr>
        <p:grpSpPr>
          <a:xfrm>
            <a:off x="1310136" y="3331425"/>
            <a:ext cx="482890" cy="506303"/>
            <a:chOff x="5961125" y="1623900"/>
            <a:chExt cx="427450" cy="448175"/>
          </a:xfrm>
        </p:grpSpPr>
        <p:sp>
          <p:nvSpPr>
            <p:cNvPr id="529" name="Google Shape;529;p3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6" name="Google Shape;536;p31"/>
          <p:cNvSpPr/>
          <p:nvPr/>
        </p:nvSpPr>
        <p:spPr>
          <a:xfrm>
            <a:off x="7349050" y="1316724"/>
            <a:ext cx="479648" cy="47964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
    <p:spTree>
      <p:nvGrpSpPr>
        <p:cNvPr id="18" name="Shape 18"/>
        <p:cNvGrpSpPr/>
        <p:nvPr/>
      </p:nvGrpSpPr>
      <p:grpSpPr>
        <a:xfrm>
          <a:off x="0" y="0"/>
          <a:ext cx="0" cy="0"/>
          <a:chOff x="0" y="0"/>
          <a:chExt cx="0" cy="0"/>
        </a:xfrm>
      </p:grpSpPr>
      <p:sp>
        <p:nvSpPr>
          <p:cNvPr id="19" name="Google Shape;19;p4"/>
          <p:cNvSpPr/>
          <p:nvPr/>
        </p:nvSpPr>
        <p:spPr>
          <a:xfrm>
            <a:off x="20" y="-4"/>
            <a:ext cx="936900" cy="9369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4"/>
          <p:cNvGrpSpPr/>
          <p:nvPr/>
        </p:nvGrpSpPr>
        <p:grpSpPr>
          <a:xfrm>
            <a:off x="7594608" y="2115531"/>
            <a:ext cx="297651" cy="471862"/>
            <a:chOff x="6718575" y="2318625"/>
            <a:chExt cx="256950" cy="407375"/>
          </a:xfrm>
        </p:grpSpPr>
        <p:sp>
          <p:nvSpPr>
            <p:cNvPr id="21" name="Google Shape;21;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0" l="0" r="0" t="0"/>
          <a:stretch/>
        </p:blipFill>
        <p:spPr>
          <a:xfrm>
            <a:off x="4900" y="0"/>
            <a:ext cx="882650" cy="971400"/>
          </a:xfrm>
          <a:prstGeom prst="rect">
            <a:avLst/>
          </a:prstGeom>
          <a:noFill/>
          <a:ln>
            <a:noFill/>
          </a:ln>
        </p:spPr>
      </p:pic>
      <p:pic>
        <p:nvPicPr>
          <p:cNvPr descr="Death_to_stock_photography_Vibrant-(9-of-10).jpg" id="32" name="Google Shape;32;p5"/>
          <p:cNvPicPr preferRelativeResize="0"/>
          <p:nvPr/>
        </p:nvPicPr>
        <p:blipFill rotWithShape="1">
          <a:blip r:embed="rId3">
            <a:alphaModFix/>
          </a:blip>
          <a:srcRect b="0" l="0" r="0" t="0"/>
          <a:stretch/>
        </p:blipFill>
        <p:spPr>
          <a:xfrm>
            <a:off x="1990452" y="-15575"/>
            <a:ext cx="1037700" cy="1037700"/>
          </a:xfrm>
          <a:prstGeom prst="rect">
            <a:avLst/>
          </a:prstGeom>
          <a:noFill/>
          <a:ln>
            <a:noFill/>
          </a:ln>
        </p:spPr>
      </p:pic>
      <p:pic>
        <p:nvPicPr>
          <p:cNvPr descr="Death_to_stock_communicate_hands_5.jpg" id="33" name="Google Shape;33;p5"/>
          <p:cNvPicPr preferRelativeResize="0"/>
          <p:nvPr/>
        </p:nvPicPr>
        <p:blipFill rotWithShape="1">
          <a:blip r:embed="rId4">
            <a:alphaModFix/>
          </a:blip>
          <a:srcRect b="0" l="0" r="0" t="0"/>
          <a:stretch/>
        </p:blipFill>
        <p:spPr>
          <a:xfrm>
            <a:off x="7143750" y="2225"/>
            <a:ext cx="2057400" cy="2057400"/>
          </a:xfrm>
          <a:prstGeom prst="rect">
            <a:avLst/>
          </a:prstGeom>
          <a:noFill/>
          <a:ln>
            <a:noFill/>
          </a:ln>
        </p:spPr>
      </p:pic>
      <p:pic>
        <p:nvPicPr>
          <p:cNvPr descr="Death_to_stock_communicate_hands_9-.jpg" id="34" name="Google Shape;34;p5"/>
          <p:cNvPicPr preferRelativeResize="0"/>
          <p:nvPr/>
        </p:nvPicPr>
        <p:blipFill rotWithShape="1">
          <a:blip r:embed="rId5">
            <a:alphaModFix/>
          </a:blip>
          <a:srcRect b="0" l="0" r="0" t="0"/>
          <a:stretch/>
        </p:blipFill>
        <p:spPr>
          <a:xfrm>
            <a:off x="-71493" y="1017182"/>
            <a:ext cx="2070675" cy="2070675"/>
          </a:xfrm>
          <a:prstGeom prst="rect">
            <a:avLst/>
          </a:prstGeom>
          <a:noFill/>
          <a:ln>
            <a:noFill/>
          </a:ln>
        </p:spPr>
      </p:pic>
      <p:sp>
        <p:nvSpPr>
          <p:cNvPr id="35" name="Google Shape;35;p5"/>
          <p:cNvSpPr/>
          <p:nvPr/>
        </p:nvSpPr>
        <p:spPr>
          <a:xfrm>
            <a:off x="-72627" y="204817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a:off x="965073" y="4114876"/>
            <a:ext cx="1037700" cy="1037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Clementine10.jpg" id="37" name="Google Shape;37;p5"/>
          <p:cNvPicPr preferRelativeResize="0"/>
          <p:nvPr/>
        </p:nvPicPr>
        <p:blipFill rotWithShape="1">
          <a:blip r:embed="rId6">
            <a:alphaModFix/>
          </a:blip>
          <a:srcRect b="0" l="0" r="0" t="0"/>
          <a:stretch/>
        </p:blipFill>
        <p:spPr>
          <a:xfrm>
            <a:off x="4056643" y="4111407"/>
            <a:ext cx="1037700" cy="1037675"/>
          </a:xfrm>
          <a:prstGeom prst="rect">
            <a:avLst/>
          </a:prstGeom>
          <a:noFill/>
          <a:ln>
            <a:noFill/>
          </a:ln>
        </p:spPr>
      </p:pic>
      <p:pic>
        <p:nvPicPr>
          <p:cNvPr descr="Death_to_stock_communicate_hands_3.jpg" id="38" name="Google Shape;38;p5"/>
          <p:cNvPicPr preferRelativeResize="0"/>
          <p:nvPr/>
        </p:nvPicPr>
        <p:blipFill rotWithShape="1">
          <a:blip r:embed="rId7">
            <a:alphaModFix/>
          </a:blip>
          <a:srcRect b="0" l="0" r="0" t="0"/>
          <a:stretch/>
        </p:blipFill>
        <p:spPr>
          <a:xfrm>
            <a:off x="3018950" y="4105800"/>
            <a:ext cx="1037700" cy="1037700"/>
          </a:xfrm>
          <a:prstGeom prst="rect">
            <a:avLst/>
          </a:prstGeom>
          <a:noFill/>
          <a:ln>
            <a:noFill/>
          </a:ln>
        </p:spPr>
      </p:pic>
      <p:sp>
        <p:nvSpPr>
          <p:cNvPr id="39" name="Google Shape;39;p5"/>
          <p:cNvSpPr/>
          <p:nvPr/>
        </p:nvSpPr>
        <p:spPr>
          <a:xfrm flipH="1">
            <a:off x="971550" y="-6120"/>
            <a:ext cx="1028700" cy="1028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
          <p:cNvSpPr/>
          <p:nvPr/>
        </p:nvSpPr>
        <p:spPr>
          <a:xfrm flipH="1">
            <a:off x="2000250" y="4114889"/>
            <a:ext cx="1028700" cy="1028700"/>
          </a:xfrm>
          <a:prstGeom prst="rect">
            <a:avLst/>
          </a:prstGeom>
          <a:solidFill>
            <a:srgbClr val="EDC6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p:nvPr/>
        </p:nvSpPr>
        <p:spPr>
          <a:xfrm flipH="1">
            <a:off x="3028950" y="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flipH="1">
            <a:off x="5086350" y="4114889"/>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flipH="1">
            <a:off x="6115050" y="4114889"/>
            <a:ext cx="1028700" cy="102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flipH="1">
            <a:off x="6117975" y="-9556"/>
            <a:ext cx="1028700" cy="1028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flipH="1">
            <a:off x="4057650" y="0"/>
            <a:ext cx="1028700" cy="1028700"/>
          </a:xfrm>
          <a:prstGeom prst="rect">
            <a:avLst/>
          </a:prstGeom>
          <a:solidFill>
            <a:srgbClr val="FAA9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a:off x="2000250" y="1019175"/>
            <a:ext cx="51435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txBox="1"/>
          <p:nvPr>
            <p:ph type="ctrTitle"/>
          </p:nvPr>
        </p:nvSpPr>
        <p:spPr>
          <a:xfrm>
            <a:off x="2961550" y="1991825"/>
            <a:ext cx="3220800" cy="1159800"/>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1pPr>
            <a:lvl2pPr lvl="1"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2pPr>
            <a:lvl3pPr lvl="2"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3pPr>
            <a:lvl4pPr lvl="3"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4pPr>
            <a:lvl5pPr lvl="4"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5pPr>
            <a:lvl6pPr lvl="5"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6pPr>
            <a:lvl7pPr lvl="6"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7pPr>
            <a:lvl8pPr lvl="7"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8pPr>
            <a:lvl9pPr lvl="8" marR="0" algn="ctr">
              <a:lnSpc>
                <a:spcPct val="100000"/>
              </a:lnSpc>
              <a:spcBef>
                <a:spcPts val="0"/>
              </a:spcBef>
              <a:spcAft>
                <a:spcPts val="0"/>
              </a:spcAft>
              <a:buClr>
                <a:srgbClr val="7198A9"/>
              </a:buClr>
              <a:buSzPts val="3000"/>
              <a:buFont typeface="Arvo"/>
              <a:buNone/>
              <a:defRPr b="0" i="0" sz="3000" u="none" cap="none" strike="noStrike">
                <a:solidFill>
                  <a:srgbClr val="7198A9"/>
                </a:solidFill>
                <a:latin typeface="Arvo"/>
                <a:ea typeface="Arvo"/>
                <a:cs typeface="Arvo"/>
                <a:sym typeface="Arvo"/>
              </a:defRPr>
            </a:lvl9pPr>
          </a:lstStyle>
          <a:p/>
        </p:txBody>
      </p:sp>
      <p:sp>
        <p:nvSpPr>
          <p:cNvPr id="48" name="Google Shape;48;p5"/>
          <p:cNvSpPr/>
          <p:nvPr/>
        </p:nvSpPr>
        <p:spPr>
          <a:xfrm flipH="1">
            <a:off x="7144834" y="256311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flipH="1">
            <a:off x="2507334" y="5004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flipH="1">
            <a:off x="8172291" y="8"/>
            <a:ext cx="971700" cy="9714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4566118" y="-49"/>
            <a:ext cx="518700" cy="518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flipH="1">
            <a:off x="453009" y="-5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8164450" y="3095150"/>
            <a:ext cx="1028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flipH="1">
            <a:off x="7143750" y="2057450"/>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5"/>
          <p:cNvPicPr preferRelativeResize="0"/>
          <p:nvPr/>
        </p:nvPicPr>
        <p:blipFill rotWithShape="1">
          <a:blip r:embed="rId8">
            <a:alphaModFix/>
          </a:blip>
          <a:srcRect b="0" l="0" r="0" t="0"/>
          <a:stretch/>
        </p:blipFill>
        <p:spPr>
          <a:xfrm>
            <a:off x="5086350" y="2223"/>
            <a:ext cx="1028700" cy="1028679"/>
          </a:xfrm>
          <a:prstGeom prst="rect">
            <a:avLst/>
          </a:prstGeom>
          <a:noFill/>
          <a:ln>
            <a:noFill/>
          </a:ln>
        </p:spPr>
      </p:pic>
      <p:pic>
        <p:nvPicPr>
          <p:cNvPr id="56" name="Google Shape;56;p5"/>
          <p:cNvPicPr preferRelativeResize="0"/>
          <p:nvPr/>
        </p:nvPicPr>
        <p:blipFill rotWithShape="1">
          <a:blip r:embed="rId9">
            <a:alphaModFix/>
          </a:blip>
          <a:srcRect b="0" l="0" r="0" t="0"/>
          <a:stretch/>
        </p:blipFill>
        <p:spPr>
          <a:xfrm>
            <a:off x="8178925" y="2057450"/>
            <a:ext cx="971700" cy="971700"/>
          </a:xfrm>
          <a:prstGeom prst="rect">
            <a:avLst/>
          </a:prstGeom>
          <a:noFill/>
          <a:ln>
            <a:noFill/>
          </a:ln>
        </p:spPr>
      </p:pic>
      <p:pic>
        <p:nvPicPr>
          <p:cNvPr id="57" name="Google Shape;57;p5"/>
          <p:cNvPicPr preferRelativeResize="0"/>
          <p:nvPr/>
        </p:nvPicPr>
        <p:blipFill rotWithShape="1">
          <a:blip r:embed="rId10">
            <a:alphaModFix/>
          </a:blip>
          <a:srcRect b="0" l="0" r="0" t="0"/>
          <a:stretch/>
        </p:blipFill>
        <p:spPr>
          <a:xfrm>
            <a:off x="7146675" y="4123900"/>
            <a:ext cx="2057400" cy="1028675"/>
          </a:xfrm>
          <a:prstGeom prst="rect">
            <a:avLst/>
          </a:prstGeom>
          <a:noFill/>
          <a:ln>
            <a:noFill/>
          </a:ln>
        </p:spPr>
      </p:pic>
      <p:pic>
        <p:nvPicPr>
          <p:cNvPr id="58" name="Google Shape;58;p5"/>
          <p:cNvPicPr preferRelativeResize="0"/>
          <p:nvPr/>
        </p:nvPicPr>
        <p:blipFill rotWithShape="1">
          <a:blip r:embed="rId11">
            <a:alphaModFix/>
          </a:blip>
          <a:srcRect b="0" l="0" r="0" t="0"/>
          <a:stretch/>
        </p:blipFill>
        <p:spPr>
          <a:xfrm>
            <a:off x="-8700" y="3091675"/>
            <a:ext cx="2007875" cy="2057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59" name="Shape 59"/>
        <p:cNvGrpSpPr/>
        <p:nvPr/>
      </p:nvGrpSpPr>
      <p:grpSpPr>
        <a:xfrm>
          <a:off x="0" y="0"/>
          <a:ext cx="0" cy="0"/>
          <a:chOff x="0" y="0"/>
          <a:chExt cx="0" cy="0"/>
        </a:xfrm>
      </p:grpSpPr>
      <p:pic>
        <p:nvPicPr>
          <p:cNvPr id="60" name="Google Shape;60;p6"/>
          <p:cNvPicPr preferRelativeResize="0"/>
          <p:nvPr/>
        </p:nvPicPr>
        <p:blipFill rotWithShape="1">
          <a:blip r:embed="rId2">
            <a:alphaModFix/>
          </a:blip>
          <a:srcRect b="0" l="0" r="0" t="0"/>
          <a:stretch/>
        </p:blipFill>
        <p:spPr>
          <a:xfrm>
            <a:off x="7070025" y="1037825"/>
            <a:ext cx="2073974" cy="2072200"/>
          </a:xfrm>
          <a:prstGeom prst="rect">
            <a:avLst/>
          </a:prstGeom>
          <a:noFill/>
          <a:ln>
            <a:noFill/>
          </a:ln>
        </p:spPr>
      </p:pic>
      <p:sp>
        <p:nvSpPr>
          <p:cNvPr id="61" name="Google Shape;61;p6"/>
          <p:cNvSpPr/>
          <p:nvPr/>
        </p:nvSpPr>
        <p:spPr>
          <a:xfrm>
            <a:off x="7070023" y="2072326"/>
            <a:ext cx="1037700" cy="1037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_to_stock_photography_Vibrant-(9-of-10).jpg" id="62" name="Google Shape;62;p6"/>
          <p:cNvPicPr preferRelativeResize="0"/>
          <p:nvPr/>
        </p:nvPicPr>
        <p:blipFill rotWithShape="1">
          <a:blip r:embed="rId3">
            <a:alphaModFix/>
          </a:blip>
          <a:srcRect b="0" l="0" r="0" t="0"/>
          <a:stretch/>
        </p:blipFill>
        <p:spPr>
          <a:xfrm>
            <a:off x="8102625" y="0"/>
            <a:ext cx="1037825" cy="1037825"/>
          </a:xfrm>
          <a:prstGeom prst="rect">
            <a:avLst/>
          </a:prstGeom>
          <a:noFill/>
          <a:ln>
            <a:noFill/>
          </a:ln>
        </p:spPr>
      </p:pic>
      <p:sp>
        <p:nvSpPr>
          <p:cNvPr id="63" name="Google Shape;63;p6"/>
          <p:cNvSpPr txBox="1"/>
          <p:nvPr>
            <p:ph type="title"/>
          </p:nvPr>
        </p:nvSpPr>
        <p:spPr>
          <a:xfrm>
            <a:off x="1842475" y="1197075"/>
            <a:ext cx="4406400" cy="6219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64" name="Google Shape;64;p6"/>
          <p:cNvSpPr txBox="1"/>
          <p:nvPr>
            <p:ph idx="1" type="body"/>
          </p:nvPr>
        </p:nvSpPr>
        <p:spPr>
          <a:xfrm>
            <a:off x="1842475" y="1818975"/>
            <a:ext cx="2172900" cy="31068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60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1pPr>
            <a:lvl2pPr indent="-317500" lvl="1" marL="9144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2pPr>
            <a:lvl3pPr indent="-317500" lvl="2" marL="13716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3pPr>
            <a:lvl4pPr indent="-317500" lvl="3" marL="18288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4pPr>
            <a:lvl5pPr indent="-317500" lvl="4" marL="22860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5pPr>
            <a:lvl6pPr indent="-317500" lvl="5" marL="27432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6pPr>
            <a:lvl7pPr indent="-317500" lvl="6" marL="32004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7pPr>
            <a:lvl8pPr indent="-317500" lvl="7" marL="36576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8pPr>
            <a:lvl9pPr indent="-317500" lvl="8" marL="41148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9pPr>
          </a:lstStyle>
          <a:p/>
        </p:txBody>
      </p:sp>
      <p:sp>
        <p:nvSpPr>
          <p:cNvPr id="65" name="Google Shape;65;p6"/>
          <p:cNvSpPr txBox="1"/>
          <p:nvPr>
            <p:ph idx="2" type="body"/>
          </p:nvPr>
        </p:nvSpPr>
        <p:spPr>
          <a:xfrm>
            <a:off x="4063136" y="1818975"/>
            <a:ext cx="2185800" cy="31068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60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1pPr>
            <a:lvl2pPr indent="-317500" lvl="1" marL="9144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2pPr>
            <a:lvl3pPr indent="-317500" lvl="2" marL="13716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3pPr>
            <a:lvl4pPr indent="-317500" lvl="3" marL="1828800" marR="0" algn="l">
              <a:lnSpc>
                <a:spcPct val="100000"/>
              </a:lnSpc>
              <a:spcBef>
                <a:spcPts val="0"/>
              </a:spcBef>
              <a:spcAft>
                <a:spcPts val="0"/>
              </a:spcAft>
              <a:buClr>
                <a:srgbClr val="CEDBE0"/>
              </a:buClr>
              <a:buSzPts val="1400"/>
              <a:buFont typeface="Muli"/>
              <a:buChar char="▫"/>
              <a:defRPr b="0" i="0" sz="1400" u="none" cap="none" strike="noStrike">
                <a:solidFill>
                  <a:srgbClr val="4D778A"/>
                </a:solidFill>
                <a:latin typeface="Muli"/>
                <a:ea typeface="Muli"/>
                <a:cs typeface="Muli"/>
                <a:sym typeface="Muli"/>
              </a:defRPr>
            </a:lvl4pPr>
            <a:lvl5pPr indent="-317500" lvl="4" marL="22860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5pPr>
            <a:lvl6pPr indent="-317500" lvl="5" marL="27432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6pPr>
            <a:lvl7pPr indent="-317500" lvl="6" marL="32004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7pPr>
            <a:lvl8pPr indent="-317500" lvl="7" marL="36576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8pPr>
            <a:lvl9pPr indent="-317500" lvl="8" marL="4114800" marR="0" algn="l">
              <a:lnSpc>
                <a:spcPct val="100000"/>
              </a:lnSpc>
              <a:spcBef>
                <a:spcPts val="0"/>
              </a:spcBef>
              <a:spcAft>
                <a:spcPts val="0"/>
              </a:spcAft>
              <a:buClr>
                <a:srgbClr val="4D778A"/>
              </a:buClr>
              <a:buSzPts val="1400"/>
              <a:buFont typeface="Muli"/>
              <a:buChar char="■"/>
              <a:defRPr b="0" i="0" sz="1400" u="none" cap="none" strike="noStrike">
                <a:solidFill>
                  <a:srgbClr val="4D778A"/>
                </a:solidFill>
                <a:latin typeface="Muli"/>
                <a:ea typeface="Muli"/>
                <a:cs typeface="Muli"/>
                <a:sym typeface="Muli"/>
              </a:defRPr>
            </a:lvl9pPr>
          </a:lstStyle>
          <a:p/>
        </p:txBody>
      </p:sp>
      <p:sp>
        <p:nvSpPr>
          <p:cNvPr id="66" name="Google Shape;66;p6"/>
          <p:cNvSpPr/>
          <p:nvPr/>
        </p:nvSpPr>
        <p:spPr>
          <a:xfrm>
            <a:off x="8102686" y="3110092"/>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070032" y="6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7" y="4105794"/>
            <a:ext cx="1037700" cy="1037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a:off x="1037700" y="4624497"/>
            <a:ext cx="518700" cy="51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a:off x="-9" y="4105791"/>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8621748" y="4146316"/>
            <a:ext cx="518700" cy="5187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8621753" y="362761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6"/>
          <p:cNvGrpSpPr/>
          <p:nvPr/>
        </p:nvGrpSpPr>
        <p:grpSpPr>
          <a:xfrm>
            <a:off x="7424034" y="2343453"/>
            <a:ext cx="329718" cy="522703"/>
            <a:chOff x="6718575" y="2318625"/>
            <a:chExt cx="256950" cy="407375"/>
          </a:xfrm>
        </p:grpSpPr>
        <p:sp>
          <p:nvSpPr>
            <p:cNvPr id="74" name="Google Shape;74;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83" name="Shape 83"/>
        <p:cNvGrpSpPr/>
        <p:nvPr/>
      </p:nvGrpSpPr>
      <p:grpSpPr>
        <a:xfrm>
          <a:off x="0" y="0"/>
          <a:ext cx="0" cy="0"/>
          <a:chOff x="0" y="0"/>
          <a:chExt cx="0" cy="0"/>
        </a:xfrm>
      </p:grpSpPr>
      <p:pic>
        <p:nvPicPr>
          <p:cNvPr id="84" name="Google Shape;84;p7"/>
          <p:cNvPicPr preferRelativeResize="0"/>
          <p:nvPr/>
        </p:nvPicPr>
        <p:blipFill rotWithShape="1">
          <a:blip r:embed="rId2">
            <a:alphaModFix/>
          </a:blip>
          <a:srcRect b="0" l="0" r="0" t="0"/>
          <a:stretch/>
        </p:blipFill>
        <p:spPr>
          <a:xfrm>
            <a:off x="7284175" y="-57050"/>
            <a:ext cx="1888175" cy="1914051"/>
          </a:xfrm>
          <a:prstGeom prst="rect">
            <a:avLst/>
          </a:prstGeom>
          <a:noFill/>
          <a:ln>
            <a:noFill/>
          </a:ln>
        </p:spPr>
      </p:pic>
      <p:sp>
        <p:nvSpPr>
          <p:cNvPr id="85" name="Google Shape;85;p7"/>
          <p:cNvSpPr/>
          <p:nvPr/>
        </p:nvSpPr>
        <p:spPr>
          <a:xfrm>
            <a:off x="-293" y="4105494"/>
            <a:ext cx="1037700" cy="10377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
          <p:cNvSpPr/>
          <p:nvPr/>
        </p:nvSpPr>
        <p:spPr>
          <a:xfrm>
            <a:off x="7284049" y="1858486"/>
            <a:ext cx="930600" cy="9306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
          <p:cNvSpPr/>
          <p:nvPr/>
        </p:nvSpPr>
        <p:spPr>
          <a:xfrm>
            <a:off x="8213336" y="2787740"/>
            <a:ext cx="930600" cy="9306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7"/>
          <p:cNvSpPr/>
          <p:nvPr/>
        </p:nvSpPr>
        <p:spPr>
          <a:xfrm>
            <a:off x="7277912" y="-57041"/>
            <a:ext cx="930600" cy="9306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7"/>
          <p:cNvSpPr/>
          <p:nvPr/>
        </p:nvSpPr>
        <p:spPr>
          <a:xfrm>
            <a:off x="-300" y="4678163"/>
            <a:ext cx="465300" cy="4653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p:cNvSpPr/>
          <p:nvPr/>
        </p:nvSpPr>
        <p:spPr>
          <a:xfrm>
            <a:off x="7748094" y="2317122"/>
            <a:ext cx="465300" cy="4653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7"/>
          <p:cNvGrpSpPr/>
          <p:nvPr/>
        </p:nvGrpSpPr>
        <p:grpSpPr>
          <a:xfrm>
            <a:off x="7481784" y="184890"/>
            <a:ext cx="446726" cy="446700"/>
            <a:chOff x="1923675" y="1633650"/>
            <a:chExt cx="436000" cy="435975"/>
          </a:xfrm>
        </p:grpSpPr>
        <p:sp>
          <p:nvSpPr>
            <p:cNvPr id="92" name="Google Shape;92;p7"/>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7"/>
          <p:cNvSpPr/>
          <p:nvPr/>
        </p:nvSpPr>
        <p:spPr>
          <a:xfrm flipH="1">
            <a:off x="8213325" y="1858474"/>
            <a:ext cx="930600" cy="930600"/>
          </a:xfrm>
          <a:prstGeom prst="rect">
            <a:avLst/>
          </a:prstGeom>
          <a:solidFill>
            <a:srgbClr val="37A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7"/>
          <p:cNvSpPr/>
          <p:nvPr/>
        </p:nvSpPr>
        <p:spPr>
          <a:xfrm>
            <a:off x="6353577" y="7"/>
            <a:ext cx="930600" cy="9306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7"/>
          <p:cNvSpPr/>
          <p:nvPr/>
        </p:nvSpPr>
        <p:spPr>
          <a:xfrm>
            <a:off x="6837474" y="930600"/>
            <a:ext cx="446700" cy="446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1_1">
    <p:spTree>
      <p:nvGrpSpPr>
        <p:cNvPr id="102" name="Shape 102"/>
        <p:cNvGrpSpPr/>
        <p:nvPr/>
      </p:nvGrpSpPr>
      <p:grpSpPr>
        <a:xfrm>
          <a:off x="0" y="0"/>
          <a:ext cx="0" cy="0"/>
          <a:chOff x="0" y="0"/>
          <a:chExt cx="0" cy="0"/>
        </a:xfrm>
      </p:grpSpPr>
      <p:pic>
        <p:nvPicPr>
          <p:cNvPr descr="DeathtoStock_Clementine10.jpg" id="103" name="Google Shape;103;p8"/>
          <p:cNvPicPr preferRelativeResize="0"/>
          <p:nvPr/>
        </p:nvPicPr>
        <p:blipFill rotWithShape="1">
          <a:blip r:embed="rId2">
            <a:alphaModFix/>
          </a:blip>
          <a:srcRect b="0" l="0" r="0" t="0"/>
          <a:stretch/>
        </p:blipFill>
        <p:spPr>
          <a:xfrm>
            <a:off x="7277752" y="1861709"/>
            <a:ext cx="933085" cy="933088"/>
          </a:xfrm>
          <a:prstGeom prst="rect">
            <a:avLst/>
          </a:prstGeom>
          <a:noFill/>
          <a:ln>
            <a:noFill/>
          </a:ln>
        </p:spPr>
      </p:pic>
      <p:pic>
        <p:nvPicPr>
          <p:cNvPr descr="Death_to_stock_communicate_hands_9-.jpg" id="104" name="Google Shape;104;p8"/>
          <p:cNvPicPr preferRelativeResize="0"/>
          <p:nvPr/>
        </p:nvPicPr>
        <p:blipFill rotWithShape="1">
          <a:blip r:embed="rId3">
            <a:alphaModFix/>
          </a:blip>
          <a:srcRect b="0" l="0" r="0" t="0"/>
          <a:stretch/>
        </p:blipFill>
        <p:spPr>
          <a:xfrm>
            <a:off x="7275841" y="8"/>
            <a:ext cx="1868082" cy="1868085"/>
          </a:xfrm>
          <a:prstGeom prst="rect">
            <a:avLst/>
          </a:prstGeom>
          <a:noFill/>
          <a:ln>
            <a:noFill/>
          </a:ln>
        </p:spPr>
      </p:pic>
      <p:sp>
        <p:nvSpPr>
          <p:cNvPr id="105" name="Google Shape;105;p8"/>
          <p:cNvSpPr/>
          <p:nvPr/>
        </p:nvSpPr>
        <p:spPr>
          <a:xfrm>
            <a:off x="6344788" y="12"/>
            <a:ext cx="933000" cy="9330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p:cNvSpPr/>
          <p:nvPr/>
        </p:nvSpPr>
        <p:spPr>
          <a:xfrm>
            <a:off x="8210900" y="1862680"/>
            <a:ext cx="933000" cy="9330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8"/>
          <p:cNvSpPr/>
          <p:nvPr/>
        </p:nvSpPr>
        <p:spPr>
          <a:xfrm>
            <a:off x="8210893" y="930219"/>
            <a:ext cx="933000" cy="9330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
          <p:cNvSpPr/>
          <p:nvPr/>
        </p:nvSpPr>
        <p:spPr>
          <a:xfrm>
            <a:off x="-287" y="3743870"/>
            <a:ext cx="933000" cy="9330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
          <p:cNvSpPr/>
          <p:nvPr/>
        </p:nvSpPr>
        <p:spPr>
          <a:xfrm>
            <a:off x="-293" y="4676847"/>
            <a:ext cx="466500" cy="4665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
          <p:cNvSpPr/>
          <p:nvPr/>
        </p:nvSpPr>
        <p:spPr>
          <a:xfrm>
            <a:off x="-301" y="3743867"/>
            <a:ext cx="466500" cy="4665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
          <p:cNvSpPr/>
          <p:nvPr/>
        </p:nvSpPr>
        <p:spPr>
          <a:xfrm>
            <a:off x="8677502" y="2798991"/>
            <a:ext cx="466500" cy="466500"/>
          </a:xfrm>
          <a:prstGeom prst="rect">
            <a:avLst/>
          </a:prstGeom>
          <a:solidFill>
            <a:srgbClr val="B0D8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
          <p:cNvSpPr/>
          <p:nvPr/>
        </p:nvSpPr>
        <p:spPr>
          <a:xfrm>
            <a:off x="7277744" y="0"/>
            <a:ext cx="466500" cy="4665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8"/>
          <p:cNvGrpSpPr/>
          <p:nvPr/>
        </p:nvGrpSpPr>
        <p:grpSpPr>
          <a:xfrm>
            <a:off x="8431829" y="1151243"/>
            <a:ext cx="490565" cy="490565"/>
            <a:chOff x="5941025" y="3634400"/>
            <a:chExt cx="467650" cy="467650"/>
          </a:xfrm>
        </p:grpSpPr>
        <p:sp>
          <p:nvSpPr>
            <p:cNvPr id="114" name="Google Shape;114;p8"/>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1" name="Shape 121"/>
        <p:cNvGrpSpPr/>
        <p:nvPr/>
      </p:nvGrpSpPr>
      <p:grpSpPr>
        <a:xfrm>
          <a:off x="0" y="0"/>
          <a:ext cx="0" cy="0"/>
          <a:chOff x="0" y="0"/>
          <a:chExt cx="0" cy="0"/>
        </a:xfrm>
      </p:grpSpPr>
      <p:pic>
        <p:nvPicPr>
          <p:cNvPr descr="Death_to_stock_photography_Vibrant-(9-of-10).jpg" id="122" name="Google Shape;122;p9"/>
          <p:cNvPicPr preferRelativeResize="0"/>
          <p:nvPr/>
        </p:nvPicPr>
        <p:blipFill rotWithShape="1">
          <a:blip r:embed="rId2">
            <a:alphaModFix/>
          </a:blip>
          <a:srcRect b="0" l="0" r="0" t="0"/>
          <a:stretch/>
        </p:blipFill>
        <p:spPr>
          <a:xfrm>
            <a:off x="1990452" y="-15575"/>
            <a:ext cx="1037700" cy="1037700"/>
          </a:xfrm>
          <a:prstGeom prst="rect">
            <a:avLst/>
          </a:prstGeom>
          <a:noFill/>
          <a:ln>
            <a:noFill/>
          </a:ln>
        </p:spPr>
      </p:pic>
      <p:pic>
        <p:nvPicPr>
          <p:cNvPr descr="Death_to_stock_communicate_hands_2.jpg" id="123" name="Google Shape;123;p9"/>
          <p:cNvPicPr preferRelativeResize="0"/>
          <p:nvPr/>
        </p:nvPicPr>
        <p:blipFill rotWithShape="1">
          <a:blip r:embed="rId3">
            <a:alphaModFix/>
          </a:blip>
          <a:srcRect b="0" l="0" r="0" t="0"/>
          <a:stretch/>
        </p:blipFill>
        <p:spPr>
          <a:xfrm>
            <a:off x="8041323" y="1991825"/>
            <a:ext cx="1159827" cy="1159800"/>
          </a:xfrm>
          <a:prstGeom prst="rect">
            <a:avLst/>
          </a:prstGeom>
          <a:noFill/>
          <a:ln>
            <a:noFill/>
          </a:ln>
        </p:spPr>
      </p:pic>
      <p:pic>
        <p:nvPicPr>
          <p:cNvPr descr="Death_to_stock_photography_Vibrant-(10-of-10).jpg" id="124" name="Google Shape;124;p9"/>
          <p:cNvPicPr preferRelativeResize="0"/>
          <p:nvPr/>
        </p:nvPicPr>
        <p:blipFill rotWithShape="1">
          <a:blip r:embed="rId4">
            <a:alphaModFix/>
          </a:blip>
          <a:srcRect b="0" l="0" r="0" t="0"/>
          <a:stretch/>
        </p:blipFill>
        <p:spPr>
          <a:xfrm>
            <a:off x="-70425" y="3081825"/>
            <a:ext cx="2070675" cy="2070675"/>
          </a:xfrm>
          <a:prstGeom prst="rect">
            <a:avLst/>
          </a:prstGeom>
          <a:noFill/>
          <a:ln>
            <a:noFill/>
          </a:ln>
        </p:spPr>
      </p:pic>
      <p:pic>
        <p:nvPicPr>
          <p:cNvPr descr="Death_to_stock_communicate_hands_5.jpg" id="125" name="Google Shape;125;p9"/>
          <p:cNvPicPr preferRelativeResize="0"/>
          <p:nvPr/>
        </p:nvPicPr>
        <p:blipFill rotWithShape="1">
          <a:blip r:embed="rId5">
            <a:alphaModFix/>
          </a:blip>
          <a:srcRect b="0" l="0" r="0" t="0"/>
          <a:stretch/>
        </p:blipFill>
        <p:spPr>
          <a:xfrm>
            <a:off x="7143750" y="2225"/>
            <a:ext cx="2057400" cy="2057400"/>
          </a:xfrm>
          <a:prstGeom prst="rect">
            <a:avLst/>
          </a:prstGeom>
          <a:noFill/>
          <a:ln>
            <a:noFill/>
          </a:ln>
        </p:spPr>
      </p:pic>
      <p:pic>
        <p:nvPicPr>
          <p:cNvPr descr="Death_to_stock_communicate_hands_9-.jpg" id="126" name="Google Shape;126;p9"/>
          <p:cNvPicPr preferRelativeResize="0"/>
          <p:nvPr/>
        </p:nvPicPr>
        <p:blipFill rotWithShape="1">
          <a:blip r:embed="rId6">
            <a:alphaModFix/>
          </a:blip>
          <a:srcRect b="0" l="0" r="0" t="0"/>
          <a:stretch/>
        </p:blipFill>
        <p:spPr>
          <a:xfrm>
            <a:off x="-71493" y="1017182"/>
            <a:ext cx="2070675" cy="2070675"/>
          </a:xfrm>
          <a:prstGeom prst="rect">
            <a:avLst/>
          </a:prstGeom>
          <a:noFill/>
          <a:ln>
            <a:noFill/>
          </a:ln>
        </p:spPr>
      </p:pic>
      <p:sp>
        <p:nvSpPr>
          <p:cNvPr id="127" name="Google Shape;127;p9"/>
          <p:cNvSpPr/>
          <p:nvPr/>
        </p:nvSpPr>
        <p:spPr>
          <a:xfrm>
            <a:off x="-72627" y="204817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Clementine10.jpg" id="128" name="Google Shape;128;p9"/>
          <p:cNvPicPr preferRelativeResize="0"/>
          <p:nvPr/>
        </p:nvPicPr>
        <p:blipFill rotWithShape="1">
          <a:blip r:embed="rId7">
            <a:alphaModFix/>
          </a:blip>
          <a:srcRect b="0" l="0" r="0" t="0"/>
          <a:stretch/>
        </p:blipFill>
        <p:spPr>
          <a:xfrm>
            <a:off x="4056643" y="4111407"/>
            <a:ext cx="1037700" cy="1037675"/>
          </a:xfrm>
          <a:prstGeom prst="rect">
            <a:avLst/>
          </a:prstGeom>
          <a:noFill/>
          <a:ln>
            <a:noFill/>
          </a:ln>
        </p:spPr>
      </p:pic>
      <p:pic>
        <p:nvPicPr>
          <p:cNvPr descr="Death_to_stock_communicate_hands_4.jpg" id="129" name="Google Shape;129;p9"/>
          <p:cNvPicPr preferRelativeResize="0"/>
          <p:nvPr/>
        </p:nvPicPr>
        <p:blipFill rotWithShape="1">
          <a:blip r:embed="rId8">
            <a:alphaModFix/>
          </a:blip>
          <a:srcRect b="0" l="0" r="0" t="0"/>
          <a:stretch/>
        </p:blipFill>
        <p:spPr>
          <a:xfrm>
            <a:off x="7142538" y="3085375"/>
            <a:ext cx="2070675" cy="2070675"/>
          </a:xfrm>
          <a:prstGeom prst="rect">
            <a:avLst/>
          </a:prstGeom>
          <a:noFill/>
          <a:ln>
            <a:noFill/>
          </a:ln>
        </p:spPr>
      </p:pic>
      <p:pic>
        <p:nvPicPr>
          <p:cNvPr descr="DeathtoStock_Simplify3.jpg" id="130" name="Google Shape;130;p9"/>
          <p:cNvPicPr preferRelativeResize="0"/>
          <p:nvPr/>
        </p:nvPicPr>
        <p:blipFill rotWithShape="1">
          <a:blip r:embed="rId9">
            <a:alphaModFix/>
          </a:blip>
          <a:srcRect b="0" l="0" r="0" t="0"/>
          <a:stretch/>
        </p:blipFill>
        <p:spPr>
          <a:xfrm>
            <a:off x="-66600" y="-18106"/>
            <a:ext cx="1037700" cy="1037733"/>
          </a:xfrm>
          <a:prstGeom prst="rect">
            <a:avLst/>
          </a:prstGeom>
          <a:noFill/>
          <a:ln>
            <a:noFill/>
          </a:ln>
        </p:spPr>
      </p:pic>
      <p:pic>
        <p:nvPicPr>
          <p:cNvPr descr="Death_to_stock_communicate_hands_1.jpg" id="131" name="Google Shape;131;p9"/>
          <p:cNvPicPr preferRelativeResize="0"/>
          <p:nvPr/>
        </p:nvPicPr>
        <p:blipFill rotWithShape="1">
          <a:blip r:embed="rId10">
            <a:alphaModFix/>
          </a:blip>
          <a:srcRect b="0" l="0" r="0" t="0"/>
          <a:stretch/>
        </p:blipFill>
        <p:spPr>
          <a:xfrm>
            <a:off x="5082294" y="-18075"/>
            <a:ext cx="1037700" cy="1037700"/>
          </a:xfrm>
          <a:prstGeom prst="rect">
            <a:avLst/>
          </a:prstGeom>
          <a:noFill/>
          <a:ln>
            <a:noFill/>
          </a:ln>
        </p:spPr>
      </p:pic>
      <p:pic>
        <p:nvPicPr>
          <p:cNvPr descr="Death_to_stock_communicate_hands_3.jpg" id="132" name="Google Shape;132;p9"/>
          <p:cNvPicPr preferRelativeResize="0"/>
          <p:nvPr/>
        </p:nvPicPr>
        <p:blipFill rotWithShape="1">
          <a:blip r:embed="rId11">
            <a:alphaModFix/>
          </a:blip>
          <a:srcRect b="0" l="0" r="0" t="0"/>
          <a:stretch/>
        </p:blipFill>
        <p:spPr>
          <a:xfrm>
            <a:off x="3018950" y="4105800"/>
            <a:ext cx="1037700" cy="1037700"/>
          </a:xfrm>
          <a:prstGeom prst="rect">
            <a:avLst/>
          </a:prstGeom>
          <a:noFill/>
          <a:ln>
            <a:noFill/>
          </a:ln>
        </p:spPr>
      </p:pic>
      <p:sp>
        <p:nvSpPr>
          <p:cNvPr id="133" name="Google Shape;133;p9"/>
          <p:cNvSpPr/>
          <p:nvPr/>
        </p:nvSpPr>
        <p:spPr>
          <a:xfrm flipH="1">
            <a:off x="971550" y="-612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
          <p:cNvSpPr/>
          <p:nvPr/>
        </p:nvSpPr>
        <p:spPr>
          <a:xfrm flipH="1">
            <a:off x="2000250" y="4114889"/>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flipH="1">
            <a:off x="3028950" y="0"/>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9"/>
          <p:cNvSpPr/>
          <p:nvPr/>
        </p:nvSpPr>
        <p:spPr>
          <a:xfrm flipH="1">
            <a:off x="5086350" y="4114889"/>
            <a:ext cx="1028700" cy="102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9"/>
          <p:cNvSpPr/>
          <p:nvPr/>
        </p:nvSpPr>
        <p:spPr>
          <a:xfrm flipH="1">
            <a:off x="6115050" y="4114889"/>
            <a:ext cx="1028700" cy="102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9"/>
          <p:cNvSpPr/>
          <p:nvPr/>
        </p:nvSpPr>
        <p:spPr>
          <a:xfrm flipH="1">
            <a:off x="6117975" y="-9556"/>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9"/>
          <p:cNvSpPr/>
          <p:nvPr/>
        </p:nvSpPr>
        <p:spPr>
          <a:xfrm flipH="1">
            <a:off x="4057650" y="0"/>
            <a:ext cx="1028700" cy="1028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9"/>
          <p:cNvSpPr/>
          <p:nvPr/>
        </p:nvSpPr>
        <p:spPr>
          <a:xfrm flipH="1">
            <a:off x="2507334" y="5004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
          <p:cNvSpPr/>
          <p:nvPr/>
        </p:nvSpPr>
        <p:spPr>
          <a:xfrm>
            <a:off x="4566118" y="-4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9"/>
          <p:cNvSpPr/>
          <p:nvPr/>
        </p:nvSpPr>
        <p:spPr>
          <a:xfrm flipH="1">
            <a:off x="453009" y="-59"/>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9"/>
          <p:cNvSpPr/>
          <p:nvPr/>
        </p:nvSpPr>
        <p:spPr>
          <a:xfrm>
            <a:off x="965075" y="1019175"/>
            <a:ext cx="72072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9"/>
          <p:cNvSpPr txBox="1"/>
          <p:nvPr>
            <p:ph type="ctrTitle"/>
          </p:nvPr>
        </p:nvSpPr>
        <p:spPr>
          <a:xfrm>
            <a:off x="2014575" y="1583350"/>
            <a:ext cx="5114700" cy="11598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1pPr>
            <a:lvl2pPr lvl="1"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2pPr>
            <a:lvl3pPr lvl="2"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3pPr>
            <a:lvl4pPr lvl="3"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4pPr>
            <a:lvl5pPr lvl="4"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5pPr>
            <a:lvl6pPr lvl="5"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6pPr>
            <a:lvl7pPr lvl="6"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7pPr>
            <a:lvl8pPr lvl="7"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8pPr>
            <a:lvl9pPr lvl="8" marR="0" algn="ctr">
              <a:lnSpc>
                <a:spcPct val="100000"/>
              </a:lnSpc>
              <a:spcBef>
                <a:spcPts val="0"/>
              </a:spcBef>
              <a:spcAft>
                <a:spcPts val="0"/>
              </a:spcAft>
              <a:buClr>
                <a:srgbClr val="4D778A"/>
              </a:buClr>
              <a:buSzPts val="1800"/>
              <a:buFont typeface="Arvo"/>
              <a:buNone/>
              <a:defRPr b="0" i="0" sz="1800" u="none" cap="none" strike="noStrike">
                <a:solidFill>
                  <a:srgbClr val="4D778A"/>
                </a:solidFill>
                <a:latin typeface="Arvo"/>
                <a:ea typeface="Arvo"/>
                <a:cs typeface="Arvo"/>
                <a:sym typeface="Arvo"/>
              </a:defRPr>
            </a:lvl9pPr>
          </a:lstStyle>
          <a:p/>
        </p:txBody>
      </p:sp>
      <p:sp>
        <p:nvSpPr>
          <p:cNvPr id="145" name="Google Shape;145;p9"/>
          <p:cNvSpPr txBox="1"/>
          <p:nvPr>
            <p:ph idx="1" type="subTitle"/>
          </p:nvPr>
        </p:nvSpPr>
        <p:spPr>
          <a:xfrm>
            <a:off x="2014575" y="2611454"/>
            <a:ext cx="5114700" cy="7848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1pPr>
            <a:lvl2pPr lvl="1"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2pPr>
            <a:lvl3pPr lvl="2"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3pPr>
            <a:lvl4pPr lvl="3"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4pPr>
            <a:lvl5pPr lvl="4"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5pPr>
            <a:lvl6pPr lvl="5"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6pPr>
            <a:lvl7pPr lvl="6"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7pPr>
            <a:lvl8pPr lvl="7"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8pPr>
            <a:lvl9pPr lvl="8" marR="0" algn="ctr">
              <a:lnSpc>
                <a:spcPct val="100000"/>
              </a:lnSpc>
              <a:spcBef>
                <a:spcPts val="0"/>
              </a:spcBef>
              <a:spcAft>
                <a:spcPts val="0"/>
              </a:spcAft>
              <a:buClr>
                <a:srgbClr val="7198A9"/>
              </a:buClr>
              <a:buSzPts val="1400"/>
              <a:buFont typeface="Muli"/>
              <a:buNone/>
              <a:defRPr b="0" i="0" sz="1400" u="none" cap="none" strike="noStrike">
                <a:solidFill>
                  <a:srgbClr val="7198A9"/>
                </a:solidFill>
                <a:latin typeface="Muli"/>
                <a:ea typeface="Muli"/>
                <a:cs typeface="Muli"/>
                <a:sym typeface="Muli"/>
              </a:defRPr>
            </a:lvl9pPr>
          </a:lstStyle>
          <a:p/>
        </p:txBody>
      </p:sp>
      <p:sp>
        <p:nvSpPr>
          <p:cNvPr id="146" name="Google Shape;146;p9"/>
          <p:cNvSpPr/>
          <p:nvPr/>
        </p:nvSpPr>
        <p:spPr>
          <a:xfrm>
            <a:off x="5072818" y="4615401"/>
            <a:ext cx="518700" cy="518700"/>
          </a:xfrm>
          <a:prstGeom prst="rect">
            <a:avLst/>
          </a:prstGeom>
          <a:solidFill>
            <a:srgbClr val="CEDBE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48" name="Shape 148"/>
        <p:cNvGrpSpPr/>
        <p:nvPr/>
      </p:nvGrpSpPr>
      <p:grpSpPr>
        <a:xfrm>
          <a:off x="0" y="0"/>
          <a:ext cx="0" cy="0"/>
          <a:chOff x="0" y="0"/>
          <a:chExt cx="0" cy="0"/>
        </a:xfrm>
      </p:grpSpPr>
      <p:pic>
        <p:nvPicPr>
          <p:cNvPr descr="Death_to_stock_communicate_hands_10.jpg" id="149" name="Google Shape;149;p10"/>
          <p:cNvPicPr preferRelativeResize="0"/>
          <p:nvPr/>
        </p:nvPicPr>
        <p:blipFill rotWithShape="1">
          <a:blip r:embed="rId2">
            <a:alphaModFix/>
          </a:blip>
          <a:srcRect b="0" l="0" r="0" t="0"/>
          <a:stretch/>
        </p:blipFill>
        <p:spPr>
          <a:xfrm>
            <a:off x="-3550" y="995050"/>
            <a:ext cx="1037700" cy="1037700"/>
          </a:xfrm>
          <a:prstGeom prst="rect">
            <a:avLst/>
          </a:prstGeom>
          <a:noFill/>
          <a:ln>
            <a:noFill/>
          </a:ln>
        </p:spPr>
      </p:pic>
      <p:pic>
        <p:nvPicPr>
          <p:cNvPr descr="DeathtoStock_Simplify2.jpg" id="150" name="Google Shape;150;p10"/>
          <p:cNvPicPr preferRelativeResize="0"/>
          <p:nvPr/>
        </p:nvPicPr>
        <p:blipFill rotWithShape="1">
          <a:blip r:embed="rId3">
            <a:alphaModFix/>
          </a:blip>
          <a:srcRect b="0" l="0" r="0" t="0"/>
          <a:stretch/>
        </p:blipFill>
        <p:spPr>
          <a:xfrm>
            <a:off x="-3550" y="3065725"/>
            <a:ext cx="2077775" cy="2077775"/>
          </a:xfrm>
          <a:prstGeom prst="rect">
            <a:avLst/>
          </a:prstGeom>
          <a:noFill/>
          <a:ln>
            <a:noFill/>
          </a:ln>
        </p:spPr>
      </p:pic>
      <p:sp>
        <p:nvSpPr>
          <p:cNvPr id="151" name="Google Shape;151;p10"/>
          <p:cNvSpPr/>
          <p:nvPr/>
        </p:nvSpPr>
        <p:spPr>
          <a:xfrm>
            <a:off x="8107795" y="311011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toStock_Wired3.jpg" id="152" name="Google Shape;152;p10"/>
          <p:cNvPicPr preferRelativeResize="0"/>
          <p:nvPr/>
        </p:nvPicPr>
        <p:blipFill rotWithShape="1">
          <a:blip r:embed="rId4">
            <a:alphaModFix/>
          </a:blip>
          <a:srcRect b="0" l="0" r="0" t="0"/>
          <a:stretch/>
        </p:blipFill>
        <p:spPr>
          <a:xfrm>
            <a:off x="7070025" y="1037700"/>
            <a:ext cx="2084475" cy="2084475"/>
          </a:xfrm>
          <a:prstGeom prst="rect">
            <a:avLst/>
          </a:prstGeom>
          <a:noFill/>
          <a:ln>
            <a:noFill/>
          </a:ln>
        </p:spPr>
      </p:pic>
      <p:sp>
        <p:nvSpPr>
          <p:cNvPr id="153" name="Google Shape;153;p10"/>
          <p:cNvSpPr txBox="1"/>
          <p:nvPr>
            <p:ph idx="1" type="body"/>
          </p:nvPr>
        </p:nvSpPr>
        <p:spPr>
          <a:xfrm>
            <a:off x="2901375" y="2161800"/>
            <a:ext cx="3341400" cy="819900"/>
          </a:xfrm>
          <a:prstGeom prst="rect">
            <a:avLst/>
          </a:prstGeom>
          <a:noFill/>
          <a:ln>
            <a:noFill/>
          </a:ln>
        </p:spPr>
        <p:txBody>
          <a:bodyPr anchorCtr="0" anchor="ctr" bIns="91425" lIns="91425" spcFirstLastPara="1" rIns="91425" wrap="square" tIns="91425"/>
          <a:lstStyle>
            <a:lvl1pPr indent="-330200" lvl="0" marL="457200" marR="0" algn="ctr">
              <a:lnSpc>
                <a:spcPct val="100000"/>
              </a:lnSpc>
              <a:spcBef>
                <a:spcPts val="60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1pPr>
            <a:lvl2pPr indent="-330200" lvl="1" marL="9144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2pPr>
            <a:lvl3pPr indent="-330200" lvl="2" marL="13716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3pPr>
            <a:lvl4pPr indent="-330200" lvl="3" marL="1828800" marR="0" algn="ctr">
              <a:lnSpc>
                <a:spcPct val="100000"/>
              </a:lnSpc>
              <a:spcBef>
                <a:spcPts val="0"/>
              </a:spcBef>
              <a:spcAft>
                <a:spcPts val="0"/>
              </a:spcAft>
              <a:buClr>
                <a:srgbClr val="CEDBE0"/>
              </a:buClr>
              <a:buSzPts val="1600"/>
              <a:buFont typeface="Arvo"/>
              <a:buChar char="▫"/>
              <a:defRPr b="0" i="1" sz="1600" u="none" cap="none" strike="noStrike">
                <a:solidFill>
                  <a:srgbClr val="4D778A"/>
                </a:solidFill>
                <a:latin typeface="Arvo"/>
                <a:ea typeface="Arvo"/>
                <a:cs typeface="Arvo"/>
                <a:sym typeface="Arvo"/>
              </a:defRPr>
            </a:lvl4pPr>
            <a:lvl5pPr indent="-330200" lvl="4" marL="22860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5pPr>
            <a:lvl6pPr indent="-330200" lvl="5" marL="27432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6pPr>
            <a:lvl7pPr indent="-330200" lvl="6" marL="32004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7pPr>
            <a:lvl8pPr indent="-330200" lvl="7" marL="36576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8pPr>
            <a:lvl9pPr indent="-330200" lvl="8" marL="4114800" marR="0" algn="ctr">
              <a:lnSpc>
                <a:spcPct val="100000"/>
              </a:lnSpc>
              <a:spcBef>
                <a:spcPts val="0"/>
              </a:spcBef>
              <a:spcAft>
                <a:spcPts val="0"/>
              </a:spcAft>
              <a:buClr>
                <a:srgbClr val="4D778A"/>
              </a:buClr>
              <a:buSzPts val="1600"/>
              <a:buFont typeface="Arvo"/>
              <a:buChar char="■"/>
              <a:defRPr b="0" i="1" sz="1600" u="none" cap="none" strike="noStrike">
                <a:solidFill>
                  <a:srgbClr val="4D778A"/>
                </a:solidFill>
                <a:latin typeface="Arvo"/>
                <a:ea typeface="Arvo"/>
                <a:cs typeface="Arvo"/>
                <a:sym typeface="Arvo"/>
              </a:defRPr>
            </a:lvl9pPr>
          </a:lstStyle>
          <a:p/>
        </p:txBody>
      </p:sp>
      <p:sp>
        <p:nvSpPr>
          <p:cNvPr id="154" name="Google Shape;154;p10"/>
          <p:cNvSpPr/>
          <p:nvPr/>
        </p:nvSpPr>
        <p:spPr>
          <a:xfrm>
            <a:off x="7070023" y="1037701"/>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0"/>
          <p:cNvSpPr/>
          <p:nvPr/>
        </p:nvSpPr>
        <p:spPr>
          <a:xfrm>
            <a:off x="7070023" y="42"/>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0"/>
          <p:cNvSpPr/>
          <p:nvPr/>
        </p:nvSpPr>
        <p:spPr>
          <a:xfrm>
            <a:off x="6551323" y="-9"/>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0"/>
          <p:cNvSpPr/>
          <p:nvPr/>
        </p:nvSpPr>
        <p:spPr>
          <a:xfrm>
            <a:off x="8107728" y="3122166"/>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0"/>
          <p:cNvSpPr/>
          <p:nvPr/>
        </p:nvSpPr>
        <p:spPr>
          <a:xfrm flipH="1">
            <a:off x="1032727" y="995055"/>
            <a:ext cx="1037700" cy="1037700"/>
          </a:xfrm>
          <a:prstGeom prst="rect">
            <a:avLst/>
          </a:prstGeom>
          <a:solidFill>
            <a:srgbClr val="CE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0"/>
          <p:cNvSpPr/>
          <p:nvPr/>
        </p:nvSpPr>
        <p:spPr>
          <a:xfrm flipH="1">
            <a:off x="-3494" y="2032762"/>
            <a:ext cx="1037700" cy="1037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0"/>
          <p:cNvSpPr/>
          <p:nvPr/>
        </p:nvSpPr>
        <p:spPr>
          <a:xfrm flipH="1">
            <a:off x="1032727" y="3065726"/>
            <a:ext cx="1037700" cy="1037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0"/>
          <p:cNvSpPr/>
          <p:nvPr/>
        </p:nvSpPr>
        <p:spPr>
          <a:xfrm flipH="1">
            <a:off x="2070428" y="4624791"/>
            <a:ext cx="518700" cy="518700"/>
          </a:xfrm>
          <a:prstGeom prst="rect">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0"/>
          <p:cNvSpPr/>
          <p:nvPr/>
        </p:nvSpPr>
        <p:spPr>
          <a:xfrm flipH="1">
            <a:off x="1551734" y="1514041"/>
            <a:ext cx="518700" cy="518700"/>
          </a:xfrm>
          <a:prstGeom prst="rect">
            <a:avLst/>
          </a:prstGeom>
          <a:solidFill>
            <a:srgbClr val="7198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ath_to_stock_communicate_hands_2.jpg" id="163" name="Google Shape;163;p10"/>
          <p:cNvPicPr preferRelativeResize="0"/>
          <p:nvPr/>
        </p:nvPicPr>
        <p:blipFill rotWithShape="1">
          <a:blip r:embed="rId5">
            <a:alphaModFix/>
          </a:blip>
          <a:srcRect b="0" l="0" r="0" t="0"/>
          <a:stretch/>
        </p:blipFill>
        <p:spPr>
          <a:xfrm>
            <a:off x="8107734" y="-5"/>
            <a:ext cx="1037815" cy="1037813"/>
          </a:xfrm>
          <a:prstGeom prst="rect">
            <a:avLst/>
          </a:prstGeom>
          <a:noFill/>
          <a:ln>
            <a:noFill/>
          </a:ln>
        </p:spPr>
      </p:pic>
      <p:grpSp>
        <p:nvGrpSpPr>
          <p:cNvPr id="164" name="Google Shape;164;p10"/>
          <p:cNvGrpSpPr/>
          <p:nvPr/>
        </p:nvGrpSpPr>
        <p:grpSpPr>
          <a:xfrm>
            <a:off x="1310140" y="3331426"/>
            <a:ext cx="482890" cy="506303"/>
            <a:chOff x="5961125" y="1623900"/>
            <a:chExt cx="427450" cy="448175"/>
          </a:xfrm>
        </p:grpSpPr>
        <p:sp>
          <p:nvSpPr>
            <p:cNvPr id="165" name="Google Shape;165;p10"/>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0"/>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0"/>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0"/>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0"/>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0"/>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0"/>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p10"/>
          <p:cNvSpPr/>
          <p:nvPr/>
        </p:nvSpPr>
        <p:spPr>
          <a:xfrm>
            <a:off x="7349050" y="1316724"/>
            <a:ext cx="479648" cy="47964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Arvo"/>
                <a:ea typeface="Arvo"/>
                <a:cs typeface="Arvo"/>
                <a:sym typeface="Arv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theme" Target="../theme/theme4.xml"/><Relationship Id="rId10" Type="http://schemas.openxmlformats.org/officeDocument/2006/relationships/slideLayout" Target="../slideLayouts/slideLayout19.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0" Type="http://schemas.openxmlformats.org/officeDocument/2006/relationships/theme" Target="../theme/theme1.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7" name="Google Shape;7;p1"/>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60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1pPr>
            <a:lvl2pPr indent="-330200" lvl="1" marL="9144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2pPr>
            <a:lvl3pPr indent="-330200" lvl="2" marL="13716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3pPr>
            <a:lvl4pPr indent="-330200" lvl="3" marL="18288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4pPr>
            <a:lvl5pPr indent="-330200" lvl="4" marL="22860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5pPr>
            <a:lvl6pPr indent="-330200" lvl="5" marL="27432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6pPr>
            <a:lvl7pPr indent="-330200" lvl="6" marL="32004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7pPr>
            <a:lvl8pPr indent="-330200" lvl="7" marL="36576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8pPr>
            <a:lvl9pPr indent="-330200" lvl="8" marL="41148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74" name="Shape 174"/>
        <p:cNvGrpSpPr/>
        <p:nvPr/>
      </p:nvGrpSpPr>
      <p:grpSpPr>
        <a:xfrm>
          <a:off x="0" y="0"/>
          <a:ext cx="0" cy="0"/>
          <a:chOff x="0" y="0"/>
          <a:chExt cx="0" cy="0"/>
        </a:xfrm>
      </p:grpSpPr>
      <p:sp>
        <p:nvSpPr>
          <p:cNvPr id="175" name="Google Shape;175;p11"/>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176" name="Google Shape;176;p11"/>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60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1pPr>
            <a:lvl2pPr indent="-330200" lvl="1" marL="9144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2pPr>
            <a:lvl3pPr indent="-330200" lvl="2" marL="13716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3pPr>
            <a:lvl4pPr indent="-330200" lvl="3" marL="18288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4pPr>
            <a:lvl5pPr indent="-330200" lvl="4" marL="22860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5pPr>
            <a:lvl6pPr indent="-330200" lvl="5" marL="27432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6pPr>
            <a:lvl7pPr indent="-330200" lvl="6" marL="32004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7pPr>
            <a:lvl8pPr indent="-330200" lvl="7" marL="36576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8pPr>
            <a:lvl9pPr indent="-330200" lvl="8" marL="41148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9pPr>
          </a:lstStyle>
          <a:p/>
        </p:txBody>
      </p:sp>
      <p:sp>
        <p:nvSpPr>
          <p:cNvPr id="177" name="Google Shape;177;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359" name="Shape 359"/>
        <p:cNvGrpSpPr/>
        <p:nvPr/>
      </p:nvGrpSpPr>
      <p:grpSpPr>
        <a:xfrm>
          <a:off x="0" y="0"/>
          <a:ext cx="0" cy="0"/>
          <a:chOff x="0" y="0"/>
          <a:chExt cx="0" cy="0"/>
        </a:xfrm>
      </p:grpSpPr>
      <p:sp>
        <p:nvSpPr>
          <p:cNvPr id="360" name="Google Shape;360;p22"/>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1pPr>
            <a:lvl2pPr lvl="1"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2pPr>
            <a:lvl3pPr lvl="2"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3pPr>
            <a:lvl4pPr lvl="3"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4pPr>
            <a:lvl5pPr lvl="4"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5pPr>
            <a:lvl6pPr lvl="5"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6pPr>
            <a:lvl7pPr lvl="6"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7pPr>
            <a:lvl8pPr lvl="7"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8pPr>
            <a:lvl9pPr lvl="8" marR="0" rtl="0" algn="l">
              <a:lnSpc>
                <a:spcPct val="100000"/>
              </a:lnSpc>
              <a:spcBef>
                <a:spcPts val="0"/>
              </a:spcBef>
              <a:spcAft>
                <a:spcPts val="0"/>
              </a:spcAft>
              <a:buClr>
                <a:srgbClr val="7198A9"/>
              </a:buClr>
              <a:buSzPts val="1400"/>
              <a:buFont typeface="Arvo"/>
              <a:buNone/>
              <a:defRPr b="0" i="0" sz="1400" u="none" cap="none" strike="noStrike">
                <a:solidFill>
                  <a:srgbClr val="7198A9"/>
                </a:solidFill>
                <a:latin typeface="Arvo"/>
                <a:ea typeface="Arvo"/>
                <a:cs typeface="Arvo"/>
                <a:sym typeface="Arvo"/>
              </a:defRPr>
            </a:lvl9pPr>
          </a:lstStyle>
          <a:p/>
        </p:txBody>
      </p:sp>
      <p:sp>
        <p:nvSpPr>
          <p:cNvPr id="361" name="Google Shape;361;p22"/>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60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1pPr>
            <a:lvl2pPr indent="-330200" lvl="1" marL="9144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2pPr>
            <a:lvl3pPr indent="-330200" lvl="2" marL="13716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3pPr>
            <a:lvl4pPr indent="-330200" lvl="3" marL="1828800" marR="0" rtl="0" algn="l">
              <a:lnSpc>
                <a:spcPct val="100000"/>
              </a:lnSpc>
              <a:spcBef>
                <a:spcPts val="0"/>
              </a:spcBef>
              <a:spcAft>
                <a:spcPts val="0"/>
              </a:spcAft>
              <a:buClr>
                <a:srgbClr val="CEDBE0"/>
              </a:buClr>
              <a:buSzPts val="1600"/>
              <a:buFont typeface="Muli"/>
              <a:buChar char="▫"/>
              <a:defRPr b="0" i="0" sz="1600" u="none" cap="none" strike="noStrike">
                <a:solidFill>
                  <a:srgbClr val="4D778A"/>
                </a:solidFill>
                <a:latin typeface="Muli"/>
                <a:ea typeface="Muli"/>
                <a:cs typeface="Muli"/>
                <a:sym typeface="Muli"/>
              </a:defRPr>
            </a:lvl4pPr>
            <a:lvl5pPr indent="-330200" lvl="4" marL="22860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5pPr>
            <a:lvl6pPr indent="-330200" lvl="5" marL="27432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6pPr>
            <a:lvl7pPr indent="-330200" lvl="6" marL="32004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7pPr>
            <a:lvl8pPr indent="-330200" lvl="7" marL="36576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8pPr>
            <a:lvl9pPr indent="-330200" lvl="8" marL="4114800" marR="0" rtl="0" algn="l">
              <a:lnSpc>
                <a:spcPct val="100000"/>
              </a:lnSpc>
              <a:spcBef>
                <a:spcPts val="0"/>
              </a:spcBef>
              <a:spcAft>
                <a:spcPts val="0"/>
              </a:spcAft>
              <a:buClr>
                <a:srgbClr val="4D778A"/>
              </a:buClr>
              <a:buSzPts val="1600"/>
              <a:buFont typeface="Muli"/>
              <a:buChar char="■"/>
              <a:defRPr b="0" i="0" sz="1600" u="none" cap="none" strike="noStrike">
                <a:solidFill>
                  <a:srgbClr val="4D778A"/>
                </a:solidFill>
                <a:latin typeface="Muli"/>
                <a:ea typeface="Muli"/>
                <a:cs typeface="Muli"/>
                <a:sym typeface="Muli"/>
              </a:defRPr>
            </a:lvl9pPr>
          </a:lstStyle>
          <a:p/>
        </p:txBody>
      </p:sp>
      <p:sp>
        <p:nvSpPr>
          <p:cNvPr id="362" name="Google Shape;362;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4D778A"/>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26.png"/><Relationship Id="rId10" Type="http://schemas.openxmlformats.org/officeDocument/2006/relationships/image" Target="../media/image21.png"/><Relationship Id="rId9"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36.png"/></Relationships>
</file>

<file path=ppt/slides/_rels/slide10.xml.rels><?xml version="1.0" encoding="UTF-8" standalone="yes"?><Relationships xmlns="http://schemas.openxmlformats.org/package/2006/relationships"><Relationship Id="rId11" Type="http://schemas.openxmlformats.org/officeDocument/2006/relationships/hyperlink" Target="https://www.google.com/url?sa=i&amp;rct=j&amp;q=&amp;esrc=s&amp;source=images&amp;cd=&amp;cad=rja&amp;uact=8&amp;ved=2ahUKEwj8lIKx2oncAhVGxYMKHfjpBe0QjRx6BAgBEAU&amp;url=https://commons.wikimedia.org/wiki/File:Unity_Technologies_logo.svg&amp;psig=AOvVaw3ejO-RIjK5eJmhSngfp_8R&amp;ust=1530940078984905" TargetMode="External"/><Relationship Id="rId10" Type="http://schemas.openxmlformats.org/officeDocument/2006/relationships/image" Target="../media/image70.png"/><Relationship Id="rId13" Type="http://schemas.openxmlformats.org/officeDocument/2006/relationships/image" Target="../media/image54.png"/><Relationship Id="rId12"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hyperlink" Target="https://www.google.com/url?sa=i&amp;rct=j&amp;q=&amp;esrc=s&amp;source=images&amp;cd=&amp;cad=rja&amp;uact=8&amp;ved=2ahUKEwjhnvnk2oncAhUH04MKHa0gAl4QjRx6BAgBEAU&amp;url=https://ids.uni.edu/animate3d/2016/02/05/best-3d-modeling-animation-software/autodesk-maya-logo/&amp;psig=AOvVaw0Z-_ePbSVWDYu7laeqPe1Y&amp;ust=1530940191101249" TargetMode="External"/><Relationship Id="rId15" Type="http://schemas.openxmlformats.org/officeDocument/2006/relationships/hyperlink" Target="http://null" TargetMode="External"/><Relationship Id="rId14" Type="http://schemas.openxmlformats.org/officeDocument/2006/relationships/image" Target="../media/image57.png"/><Relationship Id="rId17" Type="http://schemas.openxmlformats.org/officeDocument/2006/relationships/image" Target="../media/image56.png"/><Relationship Id="rId16" Type="http://schemas.openxmlformats.org/officeDocument/2006/relationships/image" Target="../media/image66.png"/><Relationship Id="rId5" Type="http://schemas.openxmlformats.org/officeDocument/2006/relationships/hyperlink" Target="http://null" TargetMode="External"/><Relationship Id="rId19" Type="http://schemas.openxmlformats.org/officeDocument/2006/relationships/image" Target="../media/image43.png"/><Relationship Id="rId6" Type="http://schemas.openxmlformats.org/officeDocument/2006/relationships/hyperlink" Target="http://null" TargetMode="External"/><Relationship Id="rId18" Type="http://schemas.openxmlformats.org/officeDocument/2006/relationships/image" Target="../media/image61.png"/><Relationship Id="rId7" Type="http://schemas.openxmlformats.org/officeDocument/2006/relationships/hyperlink" Target="http://null" TargetMode="External"/><Relationship Id="rId8"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2.png"/><Relationship Id="rId8"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67.png"/><Relationship Id="rId7" Type="http://schemas.openxmlformats.org/officeDocument/2006/relationships/image" Target="../media/image48.png"/></Relationships>
</file>

<file path=ppt/slides/_rels/slide14.xml.rels><?xml version="1.0" encoding="UTF-8" standalone="yes"?><Relationships xmlns="http://schemas.openxmlformats.org/package/2006/relationships"><Relationship Id="rId10"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74.png"/><Relationship Id="rId9" Type="http://schemas.openxmlformats.org/officeDocument/2006/relationships/image" Target="../media/image99.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72.png"/><Relationship Id="rId8" Type="http://schemas.openxmlformats.org/officeDocument/2006/relationships/image" Target="../media/image71.png"/></Relationships>
</file>

<file path=ppt/slides/_rels/slide15.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4.png"/><Relationship Id="rId4" Type="http://schemas.openxmlformats.org/officeDocument/2006/relationships/image" Target="../media/image99.png"/><Relationship Id="rId9"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67.png"/><Relationship Id="rId8" Type="http://schemas.openxmlformats.org/officeDocument/2006/relationships/image" Target="../media/image69.png"/></Relationships>
</file>

<file path=ppt/slides/_rels/slide16.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80.jpg"/><Relationship Id="rId13" Type="http://schemas.openxmlformats.org/officeDocument/2006/relationships/image" Target="../media/image98.png"/><Relationship Id="rId12" Type="http://schemas.openxmlformats.org/officeDocument/2006/relationships/image" Target="../media/image97.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74.png"/><Relationship Id="rId9" Type="http://schemas.openxmlformats.org/officeDocument/2006/relationships/image" Target="../media/image83.jpg"/><Relationship Id="rId14" Type="http://schemas.openxmlformats.org/officeDocument/2006/relationships/image" Target="../media/image48.png"/><Relationship Id="rId5" Type="http://schemas.openxmlformats.org/officeDocument/2006/relationships/image" Target="../media/image81.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9.png"/></Relationships>
</file>

<file path=ppt/slides/_rels/slide17.xml.rels><?xml version="1.0" encoding="UTF-8" standalone="yes"?><Relationships xmlns="http://schemas.openxmlformats.org/package/2006/relationships"><Relationship Id="rId10" Type="http://schemas.openxmlformats.org/officeDocument/2006/relationships/image" Target="../media/image91.png"/><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74.png"/><Relationship Id="rId9" Type="http://schemas.openxmlformats.org/officeDocument/2006/relationships/image" Target="../media/image87.png"/><Relationship Id="rId5" Type="http://schemas.openxmlformats.org/officeDocument/2006/relationships/image" Target="../media/image79.png"/><Relationship Id="rId6" Type="http://schemas.openxmlformats.org/officeDocument/2006/relationships/image" Target="../media/image98.png"/><Relationship Id="rId7" Type="http://schemas.openxmlformats.org/officeDocument/2006/relationships/image" Target="../media/image48.png"/><Relationship Id="rId8"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comments" Target="../comments/comment6.xml"/><Relationship Id="rId4" Type="http://schemas.openxmlformats.org/officeDocument/2006/relationships/image" Target="../media/image74.png"/><Relationship Id="rId9" Type="http://schemas.openxmlformats.org/officeDocument/2006/relationships/image" Target="../media/image89.png"/><Relationship Id="rId5" Type="http://schemas.openxmlformats.org/officeDocument/2006/relationships/image" Target="../media/image96.png"/><Relationship Id="rId6" Type="http://schemas.openxmlformats.org/officeDocument/2006/relationships/image" Target="../media/image92.jpg"/><Relationship Id="rId7" Type="http://schemas.openxmlformats.org/officeDocument/2006/relationships/image" Target="../media/image48.png"/><Relationship Id="rId8"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5.png"/><Relationship Id="rId4" Type="http://schemas.openxmlformats.org/officeDocument/2006/relationships/image" Target="../media/image106.png"/><Relationship Id="rId5" Type="http://schemas.openxmlformats.org/officeDocument/2006/relationships/image" Target="../media/image90.png"/><Relationship Id="rId6" Type="http://schemas.openxmlformats.org/officeDocument/2006/relationships/image" Target="../media/image9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hyperlink" Target="http://www.sohu.com/a/243328187_41835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8.png"/><Relationship Id="rId4" Type="http://schemas.openxmlformats.org/officeDocument/2006/relationships/image" Target="../media/image93.png"/><Relationship Id="rId5" Type="http://schemas.openxmlformats.org/officeDocument/2006/relationships/image" Target="../media/image105.png"/><Relationship Id="rId6" Type="http://schemas.openxmlformats.org/officeDocument/2006/relationships/image" Target="../media/image41.png"/><Relationship Id="rId7"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103.png"/><Relationship Id="rId5" Type="http://schemas.openxmlformats.org/officeDocument/2006/relationships/image" Target="../media/image101.png"/></Relationships>
</file>

<file path=ppt/slides/_rels/slide22.xml.rels><?xml version="1.0" encoding="UTF-8" standalone="yes"?><Relationships xmlns="http://schemas.openxmlformats.org/package/2006/relationships"><Relationship Id="rId11" Type="http://schemas.openxmlformats.org/officeDocument/2006/relationships/hyperlink" Target="http://en.childrenslibrary.org/" TargetMode="External"/><Relationship Id="rId10" Type="http://schemas.openxmlformats.org/officeDocument/2006/relationships/hyperlink" Target="https://itunes.apple.com/us/app/icdl-free-books-for-children-international-childrens/id363731638?mt=8" TargetMode="External"/><Relationship Id="rId13" Type="http://schemas.openxmlformats.org/officeDocument/2006/relationships/hyperlink" Target="http://www.eastwestdiscovery.com/bookstore.asp" TargetMode="External"/><Relationship Id="rId12" Type="http://schemas.openxmlformats.org/officeDocument/2006/relationships/hyperlink" Target="http://www.afk.com/" TargetMode="External"/><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0.png"/><Relationship Id="rId4" Type="http://schemas.openxmlformats.org/officeDocument/2006/relationships/image" Target="../media/image104.png"/><Relationship Id="rId9" Type="http://schemas.openxmlformats.org/officeDocument/2006/relationships/hyperlink" Target="http://en.childrenslibrary.org/" TargetMode="External"/><Relationship Id="rId5" Type="http://schemas.openxmlformats.org/officeDocument/2006/relationships/image" Target="../media/image107.png"/><Relationship Id="rId6" Type="http://schemas.openxmlformats.org/officeDocument/2006/relationships/image" Target="../media/image109.gif"/><Relationship Id="rId7" Type="http://schemas.openxmlformats.org/officeDocument/2006/relationships/image" Target="../media/image102.png"/><Relationship Id="rId8"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11.png"/><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doi.org/10.1007/978-1-4614-2018-7" TargetMode="External"/><Relationship Id="rId4" Type="http://schemas.openxmlformats.org/officeDocument/2006/relationships/hyperlink" Target="http://doi.org/10.1007/978-1-4614-2018-7" TargetMode="External"/><Relationship Id="rId5" Type="http://schemas.openxmlformats.org/officeDocument/2006/relationships/hyperlink" Target="http://doi.org/10.1007/978-1-4614-2018-7" TargetMode="External"/><Relationship Id="rId6" Type="http://schemas.openxmlformats.org/officeDocument/2006/relationships/hyperlink" Target="http://doi.org/10.1080/026999396380268" TargetMode="External"/></Relationships>
</file>

<file path=ppt/slides/_rels/slide27.xml.rels><?xml version="1.0" encoding="UTF-8" standalone="yes"?><Relationships xmlns="http://schemas.openxmlformats.org/package/2006/relationships"><Relationship Id="rId20" Type="http://schemas.openxmlformats.org/officeDocument/2006/relationships/hyperlink" Target="http://www.shejiye.com/index.php?m=content&amp;c=tag&amp;a=lists&amp;tag=%E6%8C%87%E9%92%88" TargetMode="External"/><Relationship Id="rId22" Type="http://schemas.openxmlformats.org/officeDocument/2006/relationships/hyperlink" Target="http://www.shejiye.com/index.php?m=content&amp;c=tag&amp;a=lists&amp;tag=%E6%8C%87%E9%92%88" TargetMode="External"/><Relationship Id="rId21" Type="http://schemas.openxmlformats.org/officeDocument/2006/relationships/hyperlink" Target="http://www.shejiye.com/index.php?m=content&amp;c=tag&amp;a=lists&amp;tag=%E6%8C%87%E9%92%88" TargetMode="External"/><Relationship Id="rId24" Type="http://schemas.openxmlformats.org/officeDocument/2006/relationships/hyperlink" Target="http://www.dazegraffiti.com/2013/01/blog-post.html" TargetMode="External"/><Relationship Id="rId23" Type="http://schemas.openxmlformats.org/officeDocument/2006/relationships/hyperlink" Target="http://www.dazegraffiti.com/2013/01/blog-post.html"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cfr.org/blog/michelle-obamas-china-choice-public-diplomacy-vs-politics" TargetMode="External"/><Relationship Id="rId4" Type="http://schemas.openxmlformats.org/officeDocument/2006/relationships/hyperlink" Target="https://www.cfr.org/blog/michelle-obamas-china-choice-public-diplomacy-vs-politics" TargetMode="External"/><Relationship Id="rId9" Type="http://schemas.openxmlformats.org/officeDocument/2006/relationships/hyperlink" Target="https://www.oompa.com/products/the-velveteen-rabbit-plush-toy" TargetMode="External"/><Relationship Id="rId26" Type="http://schemas.openxmlformats.org/officeDocument/2006/relationships/hyperlink" Target="https://www.dreamstime.com/stock-illustration-studio-radio-microphone-vector-illustration-isolated-white-background-music-flat-style-image68254603" TargetMode="External"/><Relationship Id="rId25" Type="http://schemas.openxmlformats.org/officeDocument/2006/relationships/hyperlink" Target="http://www.dazegraffiti.com/2013/01/blog-post.html" TargetMode="External"/><Relationship Id="rId28" Type="http://schemas.openxmlformats.org/officeDocument/2006/relationships/hyperlink" Target="https://www.dreamstime.com/stock-illustration-studio-radio-microphone-vector-illustration-isolated-white-background-music-flat-style-image68254603" TargetMode="External"/><Relationship Id="rId27" Type="http://schemas.openxmlformats.org/officeDocument/2006/relationships/hyperlink" Target="https://www.dreamstime.com/stock-illustration-studio-radio-microphone-vector-illustration-isolated-white-background-music-flat-style-image68254603" TargetMode="External"/><Relationship Id="rId5" Type="http://schemas.openxmlformats.org/officeDocument/2006/relationships/hyperlink" Target="https://www.cfr.org/blog/michelle-obamas-china-choice-public-diplomacy-vs-politics" TargetMode="External"/><Relationship Id="rId6" Type="http://schemas.openxmlformats.org/officeDocument/2006/relationships/hyperlink" Target="https://www.amazon.com/Secret-Garden-Frances-Hodgson-Burnett-ebook/dp/B005GWF2ZK" TargetMode="External"/><Relationship Id="rId7" Type="http://schemas.openxmlformats.org/officeDocument/2006/relationships/hyperlink" Target="https://www.amazon.com/Secret-Garden-Frances-Hodgson-Burnett-ebook/dp/B005GWF2ZK" TargetMode="External"/><Relationship Id="rId8" Type="http://schemas.openxmlformats.org/officeDocument/2006/relationships/hyperlink" Target="https://www.amazon.com/Secret-Garden-Frances-Hodgson-Burnett-ebook/dp/B005GWF2ZK" TargetMode="External"/><Relationship Id="rId11" Type="http://schemas.openxmlformats.org/officeDocument/2006/relationships/hyperlink" Target="http://www.flaticon.com" TargetMode="External"/><Relationship Id="rId10" Type="http://schemas.openxmlformats.org/officeDocument/2006/relationships/hyperlink" Target="https://www.oompa.com/products/the-velveteen-rabbit-plush-toy" TargetMode="External"/><Relationship Id="rId13" Type="http://schemas.openxmlformats.org/officeDocument/2006/relationships/hyperlink" Target="http://www.flaticon.com" TargetMode="External"/><Relationship Id="rId12" Type="http://schemas.openxmlformats.org/officeDocument/2006/relationships/hyperlink" Target="http://www.flaticon.com" TargetMode="External"/><Relationship Id="rId15" Type="http://schemas.openxmlformats.org/officeDocument/2006/relationships/hyperlink" Target="http://www.sohu.com/a/243328187_418353" TargetMode="External"/><Relationship Id="rId14" Type="http://schemas.openxmlformats.org/officeDocument/2006/relationships/hyperlink" Target="http://www.sohu.com/a/243328187_418353" TargetMode="External"/><Relationship Id="rId17" Type="http://schemas.openxmlformats.org/officeDocument/2006/relationships/hyperlink" Target="https://edonix.it/book-icon-91379-3/" TargetMode="External"/><Relationship Id="rId16" Type="http://schemas.openxmlformats.org/officeDocument/2006/relationships/hyperlink" Target="http://www.sohu.com/a/243328187_418353" TargetMode="External"/><Relationship Id="rId19" Type="http://schemas.openxmlformats.org/officeDocument/2006/relationships/hyperlink" Target="https://edonix.it/book-icon-91379-3/" TargetMode="External"/><Relationship Id="rId18" Type="http://schemas.openxmlformats.org/officeDocument/2006/relationships/hyperlink" Target="https://edonix.it/book-icon-91379-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27.png"/><Relationship Id="rId10" Type="http://schemas.openxmlformats.org/officeDocument/2006/relationships/image" Target="../media/image35.png"/><Relationship Id="rId9"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50.jpg"/><Relationship Id="rId4" Type="http://schemas.openxmlformats.org/officeDocument/2006/relationships/image" Target="../media/image40.png"/><Relationship Id="rId5" Type="http://schemas.openxmlformats.org/officeDocument/2006/relationships/image" Target="../media/image49.jpg"/><Relationship Id="rId6" Type="http://schemas.openxmlformats.org/officeDocument/2006/relationships/image" Target="../media/image42.png"/><Relationship Id="rId7" Type="http://schemas.openxmlformats.org/officeDocument/2006/relationships/image" Target="../media/image45.jpg"/><Relationship Id="rId8" Type="http://schemas.openxmlformats.org/officeDocument/2006/relationships/image" Target="../media/image6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google.com/url?sa=i&amp;rct=j&amp;q=&amp;esrc=s&amp;source=images&amp;cd=&amp;cad=rja&amp;uact=8&amp;ved=2ahUKEwie7Zrnz4jcAhVPUt8KHaJqCUQQjRx6BAgBEAU&amp;url=http://www.cybercrayon.net/readingroom/books/bp-peterrabbit/peterrabbit.html&amp;psig=AOvVaw2Vs4hhO0OI6VuXEyxlEwUo&amp;ust=1530902873780852" TargetMode="External"/><Relationship Id="rId4" Type="http://schemas.openxmlformats.org/officeDocument/2006/relationships/image" Target="../media/image47.jpg"/><Relationship Id="rId11" Type="http://schemas.openxmlformats.org/officeDocument/2006/relationships/hyperlink" Target="https://www.tckpublishing.com/amazon-book-sales-calculator/" TargetMode="External"/><Relationship Id="rId10" Type="http://schemas.openxmlformats.org/officeDocument/2006/relationships/hyperlink" Target="http://www.salesrankexpress.com/" TargetMode="External"/><Relationship Id="rId9" Type="http://schemas.openxmlformats.org/officeDocument/2006/relationships/image" Target="../media/image48.png"/><Relationship Id="rId5" Type="http://schemas.openxmlformats.org/officeDocument/2006/relationships/hyperlink" Target="https://www.google.com/url?sa=i&amp;rct=j&amp;q=&amp;esrc=s&amp;source=images&amp;cd=&amp;cad=rja&amp;uact=8&amp;ved=2ahUKEwiP4sGI0YjcAhVB9YMKHXwRB08QjRx6BAgBEAU&amp;url=https://www.amazon.com/Secret-Garden-Frances-Hodgson-Burnett-ebook/dp/B005GWF2ZK&amp;psig=AOvVaw38uXJubsX0pvoT0JUCTkBd&amp;ust=1530903220042453" TargetMode="External"/><Relationship Id="rId6" Type="http://schemas.openxmlformats.org/officeDocument/2006/relationships/image" Target="../media/image53.jpg"/><Relationship Id="rId7" Type="http://schemas.openxmlformats.org/officeDocument/2006/relationships/hyperlink" Target="https://www.google.com/url?sa=i&amp;rct=j&amp;q=&amp;esrc=s&amp;source=images&amp;cd=&amp;cad=rja&amp;uact=8&amp;ved=2ahUKEwiz5dS30IjcAhWRd98KHaq2DlEQjRx6BAgBEAU&amp;url=https://www.oompa.com/products/the-velveteen-rabbit-plush-toy&amp;psig=AOvVaw2qqAeY6kIonYLKp8caSOGU&amp;ust=1530903043247992" TargetMode="External"/><Relationship Id="rId8"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p32"/>
          <p:cNvPicPr preferRelativeResize="0"/>
          <p:nvPr/>
        </p:nvPicPr>
        <p:blipFill rotWithShape="1">
          <a:blip r:embed="rId3">
            <a:alphaModFix/>
          </a:blip>
          <a:srcRect b="0" l="0" r="0" t="0"/>
          <a:stretch/>
        </p:blipFill>
        <p:spPr>
          <a:xfrm>
            <a:off x="0" y="3562350"/>
            <a:ext cx="9144000" cy="1581150"/>
          </a:xfrm>
          <a:prstGeom prst="rect">
            <a:avLst/>
          </a:prstGeom>
          <a:noFill/>
          <a:ln>
            <a:noFill/>
          </a:ln>
        </p:spPr>
      </p:pic>
      <p:sp>
        <p:nvSpPr>
          <p:cNvPr id="543" name="Google Shape;543;p32"/>
          <p:cNvSpPr txBox="1"/>
          <p:nvPr/>
        </p:nvSpPr>
        <p:spPr>
          <a:xfrm>
            <a:off x="1303350" y="277750"/>
            <a:ext cx="6343500" cy="168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200"/>
              <a:buFont typeface="Arial"/>
              <a:buNone/>
            </a:pPr>
            <a:r>
              <a:rPr b="1" i="0" lang="en" sz="5000" u="none" cap="none" strike="noStrike">
                <a:solidFill>
                  <a:srgbClr val="7198A9"/>
                </a:solidFill>
                <a:latin typeface="Arvo"/>
                <a:ea typeface="Arvo"/>
                <a:cs typeface="Arvo"/>
                <a:sym typeface="Arvo"/>
              </a:rPr>
              <a:t>SmartBook</a:t>
            </a:r>
            <a:r>
              <a:rPr b="1" baseline="30000" i="0" lang="en" sz="3000" u="none" cap="none" strike="noStrike">
                <a:solidFill>
                  <a:srgbClr val="7198A9"/>
                </a:solidFill>
                <a:latin typeface="Arvo"/>
                <a:ea typeface="Arvo"/>
                <a:cs typeface="Arvo"/>
                <a:sym typeface="Arvo"/>
              </a:rPr>
              <a:t>TM</a:t>
            </a:r>
            <a:r>
              <a:rPr b="1" baseline="30000" i="0" lang="en" sz="5000" u="none" cap="none" strike="noStrike">
                <a:solidFill>
                  <a:srgbClr val="7198A9"/>
                </a:solidFill>
                <a:latin typeface="Arvo"/>
                <a:ea typeface="Arvo"/>
                <a:cs typeface="Arvo"/>
                <a:sym typeface="Arvo"/>
              </a:rPr>
              <a:t> </a:t>
            </a:r>
            <a:r>
              <a:rPr b="1" i="0" lang="en" sz="5000" u="none" cap="none" strike="noStrike">
                <a:solidFill>
                  <a:srgbClr val="7198A9"/>
                </a:solidFill>
                <a:latin typeface="Arvo"/>
                <a:ea typeface="Arvo"/>
                <a:cs typeface="Arvo"/>
                <a:sym typeface="Arvo"/>
              </a:rPr>
              <a:t>Ltd.</a:t>
            </a:r>
            <a:endParaRPr b="1" i="0" sz="5000" u="none" cap="none" strike="noStrike">
              <a:solidFill>
                <a:srgbClr val="7198A9"/>
              </a:solidFill>
              <a:latin typeface="Arvo"/>
              <a:ea typeface="Arvo"/>
              <a:cs typeface="Arvo"/>
              <a:sym typeface="Arvo"/>
            </a:endParaRPr>
          </a:p>
        </p:txBody>
      </p:sp>
      <p:sp>
        <p:nvSpPr>
          <p:cNvPr id="544" name="Google Shape;544;p32"/>
          <p:cNvSpPr txBox="1"/>
          <p:nvPr/>
        </p:nvSpPr>
        <p:spPr>
          <a:xfrm>
            <a:off x="1151704" y="3886817"/>
            <a:ext cx="7962900" cy="958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dk1"/>
                </a:solidFill>
                <a:latin typeface="Muli"/>
                <a:ea typeface="Muli"/>
                <a:cs typeface="Muli"/>
                <a:sym typeface="Muli"/>
              </a:rPr>
              <a:t>The gamified, AI-driven multi-lingual ebook platform!</a:t>
            </a:r>
            <a:endParaRPr b="1" i="0" sz="2000" u="none" cap="none" strike="noStrike">
              <a:solidFill>
                <a:srgbClr val="000000"/>
              </a:solidFill>
              <a:latin typeface="Muli"/>
              <a:ea typeface="Muli"/>
              <a:cs typeface="Muli"/>
              <a:sym typeface="Muli"/>
            </a:endParaRPr>
          </a:p>
        </p:txBody>
      </p:sp>
      <p:pic>
        <p:nvPicPr>
          <p:cNvPr id="545" name="Google Shape;545;p32"/>
          <p:cNvPicPr preferRelativeResize="0"/>
          <p:nvPr/>
        </p:nvPicPr>
        <p:blipFill rotWithShape="1">
          <a:blip r:embed="rId4">
            <a:alphaModFix/>
          </a:blip>
          <a:srcRect b="0" l="0" r="0" t="0"/>
          <a:stretch/>
        </p:blipFill>
        <p:spPr>
          <a:xfrm rot="10800000">
            <a:off x="1063775" y="3887888"/>
            <a:ext cx="58625" cy="930075"/>
          </a:xfrm>
          <a:prstGeom prst="rect">
            <a:avLst/>
          </a:prstGeom>
          <a:noFill/>
          <a:ln>
            <a:noFill/>
          </a:ln>
        </p:spPr>
      </p:pic>
      <p:pic>
        <p:nvPicPr>
          <p:cNvPr id="546" name="Google Shape;546;p32"/>
          <p:cNvPicPr preferRelativeResize="0"/>
          <p:nvPr/>
        </p:nvPicPr>
        <p:blipFill rotWithShape="1">
          <a:blip r:embed="rId5">
            <a:alphaModFix/>
          </a:blip>
          <a:srcRect b="0" l="0" r="0" t="0"/>
          <a:stretch/>
        </p:blipFill>
        <p:spPr>
          <a:xfrm>
            <a:off x="7929750" y="2595362"/>
            <a:ext cx="879350" cy="879350"/>
          </a:xfrm>
          <a:prstGeom prst="rect">
            <a:avLst/>
          </a:prstGeom>
          <a:noFill/>
          <a:ln>
            <a:noFill/>
          </a:ln>
        </p:spPr>
      </p:pic>
      <p:pic>
        <p:nvPicPr>
          <p:cNvPr id="547" name="Google Shape;547;p32"/>
          <p:cNvPicPr preferRelativeResize="0"/>
          <p:nvPr/>
        </p:nvPicPr>
        <p:blipFill rotWithShape="1">
          <a:blip r:embed="rId5">
            <a:alphaModFix/>
          </a:blip>
          <a:srcRect b="0" l="0" r="0" t="0"/>
          <a:stretch/>
        </p:blipFill>
        <p:spPr>
          <a:xfrm>
            <a:off x="7113900" y="2595362"/>
            <a:ext cx="879350" cy="879350"/>
          </a:xfrm>
          <a:prstGeom prst="rect">
            <a:avLst/>
          </a:prstGeom>
          <a:noFill/>
          <a:ln>
            <a:noFill/>
          </a:ln>
        </p:spPr>
      </p:pic>
      <p:pic>
        <p:nvPicPr>
          <p:cNvPr id="548" name="Google Shape;548;p32"/>
          <p:cNvPicPr preferRelativeResize="0"/>
          <p:nvPr/>
        </p:nvPicPr>
        <p:blipFill rotWithShape="1">
          <a:blip r:embed="rId6">
            <a:alphaModFix/>
          </a:blip>
          <a:srcRect b="0" l="0" r="0" t="0"/>
          <a:stretch/>
        </p:blipFill>
        <p:spPr>
          <a:xfrm>
            <a:off x="6886600" y="2536925"/>
            <a:ext cx="2150775" cy="1016400"/>
          </a:xfrm>
          <a:prstGeom prst="rect">
            <a:avLst/>
          </a:prstGeom>
          <a:noFill/>
          <a:ln>
            <a:noFill/>
          </a:ln>
        </p:spPr>
      </p:pic>
      <p:pic>
        <p:nvPicPr>
          <p:cNvPr id="549" name="Google Shape;549;p32"/>
          <p:cNvPicPr preferRelativeResize="0"/>
          <p:nvPr/>
        </p:nvPicPr>
        <p:blipFill rotWithShape="1">
          <a:blip r:embed="rId7">
            <a:alphaModFix/>
          </a:blip>
          <a:srcRect b="0" l="0" r="0" t="0"/>
          <a:stretch/>
        </p:blipFill>
        <p:spPr>
          <a:xfrm>
            <a:off x="1790700" y="1818138"/>
            <a:ext cx="2209800" cy="1724025"/>
          </a:xfrm>
          <a:prstGeom prst="rect">
            <a:avLst/>
          </a:prstGeom>
          <a:noFill/>
          <a:ln>
            <a:noFill/>
          </a:ln>
        </p:spPr>
      </p:pic>
      <p:pic>
        <p:nvPicPr>
          <p:cNvPr id="550" name="Google Shape;550;p32"/>
          <p:cNvPicPr preferRelativeResize="0"/>
          <p:nvPr/>
        </p:nvPicPr>
        <p:blipFill rotWithShape="1">
          <a:blip r:embed="rId8">
            <a:alphaModFix/>
          </a:blip>
          <a:srcRect b="0" l="0" r="0" t="0"/>
          <a:stretch/>
        </p:blipFill>
        <p:spPr>
          <a:xfrm>
            <a:off x="178688" y="1851488"/>
            <a:ext cx="1828800" cy="1657350"/>
          </a:xfrm>
          <a:prstGeom prst="rect">
            <a:avLst/>
          </a:prstGeom>
          <a:noFill/>
          <a:ln>
            <a:noFill/>
          </a:ln>
        </p:spPr>
      </p:pic>
      <p:pic>
        <p:nvPicPr>
          <p:cNvPr id="551" name="Google Shape;551;p32"/>
          <p:cNvPicPr preferRelativeResize="0"/>
          <p:nvPr/>
        </p:nvPicPr>
        <p:blipFill rotWithShape="1">
          <a:blip r:embed="rId9">
            <a:alphaModFix/>
          </a:blip>
          <a:srcRect b="0" l="0" r="0" t="0"/>
          <a:stretch/>
        </p:blipFill>
        <p:spPr>
          <a:xfrm>
            <a:off x="78726" y="435125"/>
            <a:ext cx="1570949" cy="1581150"/>
          </a:xfrm>
          <a:prstGeom prst="rect">
            <a:avLst/>
          </a:prstGeom>
          <a:noFill/>
          <a:ln>
            <a:noFill/>
          </a:ln>
        </p:spPr>
      </p:pic>
      <p:sp>
        <p:nvSpPr>
          <p:cNvPr id="552" name="Google Shape;552;p32"/>
          <p:cNvSpPr txBox="1"/>
          <p:nvPr/>
        </p:nvSpPr>
        <p:spPr>
          <a:xfrm>
            <a:off x="3838950" y="1583650"/>
            <a:ext cx="4090800" cy="14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 sz="6400" u="none" cap="none" strike="noStrike">
                <a:solidFill>
                  <a:srgbClr val="7198A9"/>
                </a:solidFill>
                <a:latin typeface="Muli"/>
                <a:ea typeface="Muli"/>
                <a:cs typeface="Muli"/>
                <a:sym typeface="Muli"/>
              </a:rPr>
              <a:t>智言字語</a:t>
            </a:r>
            <a:endParaRPr b="1" i="0" sz="6400" u="none" cap="none" strike="noStrike">
              <a:solidFill>
                <a:srgbClr val="7198A9"/>
              </a:solidFill>
              <a:latin typeface="Muli"/>
              <a:ea typeface="Muli"/>
              <a:cs typeface="Muli"/>
              <a:sym typeface="Muli"/>
            </a:endParaRPr>
          </a:p>
          <a:p>
            <a:pPr indent="0" lvl="0" marL="0" marR="0" rtl="0" algn="l">
              <a:lnSpc>
                <a:spcPct val="100000"/>
              </a:lnSpc>
              <a:spcBef>
                <a:spcPts val="0"/>
              </a:spcBef>
              <a:spcAft>
                <a:spcPts val="0"/>
              </a:spcAft>
              <a:buClr>
                <a:srgbClr val="000000"/>
              </a:buClr>
              <a:buSzPts val="6400"/>
              <a:buFont typeface="Arial"/>
              <a:buNone/>
            </a:pPr>
            <a:r>
              <a:t/>
            </a:r>
            <a:endParaRPr b="1" i="0" sz="6400" u="none" cap="none" strike="noStrike">
              <a:solidFill>
                <a:srgbClr val="7198A9"/>
              </a:solidFill>
              <a:latin typeface="Muli"/>
              <a:ea typeface="Muli"/>
              <a:cs typeface="Muli"/>
              <a:sym typeface="Muli"/>
            </a:endParaRPr>
          </a:p>
        </p:txBody>
      </p:sp>
      <p:pic>
        <p:nvPicPr>
          <p:cNvPr id="553" name="Google Shape;553;p32"/>
          <p:cNvPicPr preferRelativeResize="0"/>
          <p:nvPr/>
        </p:nvPicPr>
        <p:blipFill rotWithShape="1">
          <a:blip r:embed="rId10">
            <a:alphaModFix/>
          </a:blip>
          <a:srcRect b="0" l="0" r="0" t="0"/>
          <a:stretch/>
        </p:blipFill>
        <p:spPr>
          <a:xfrm>
            <a:off x="7485113" y="497200"/>
            <a:ext cx="1323975" cy="1885950"/>
          </a:xfrm>
          <a:prstGeom prst="rect">
            <a:avLst/>
          </a:prstGeom>
          <a:noFill/>
          <a:ln>
            <a:noFill/>
          </a:ln>
        </p:spPr>
      </p:pic>
      <p:sp>
        <p:nvSpPr>
          <p:cNvPr id="554" name="Google Shape;554;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41"/>
          <p:cNvSpPr/>
          <p:nvPr/>
        </p:nvSpPr>
        <p:spPr>
          <a:xfrm>
            <a:off x="5668528" y="1985696"/>
            <a:ext cx="2169000" cy="1442400"/>
          </a:xfrm>
          <a:prstGeom prst="roundRect">
            <a:avLst>
              <a:gd fmla="val 11324" name="adj"/>
            </a:avLst>
          </a:prstGeom>
          <a:noFill/>
          <a:ln cap="flat" cmpd="sng" w="25400">
            <a:solidFill>
              <a:srgbClr val="2A5E87"/>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709" name="Google Shape;709;p41"/>
          <p:cNvSpPr txBox="1"/>
          <p:nvPr/>
        </p:nvSpPr>
        <p:spPr>
          <a:xfrm>
            <a:off x="228600" y="207847"/>
            <a:ext cx="6269100" cy="37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3D7F8B"/>
                </a:solidFill>
                <a:latin typeface="Arial"/>
                <a:ea typeface="Arial"/>
                <a:cs typeface="Arial"/>
                <a:sym typeface="Arial"/>
              </a:rPr>
              <a:t>Application of technology and content production flow chart</a:t>
            </a:r>
            <a:endParaRPr b="0" i="0" sz="1600" u="none" cap="none" strike="noStrike">
              <a:solidFill>
                <a:srgbClr val="3D7F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 sz="1800" u="none" cap="none" strike="noStrike">
                <a:solidFill>
                  <a:srgbClr val="000000"/>
                </a:solidFill>
                <a:latin typeface="Arial"/>
                <a:ea typeface="Arial"/>
                <a:cs typeface="Arial"/>
                <a:sym typeface="Arial"/>
              </a:rPr>
            </a:br>
            <a:endParaRPr b="1" i="0" sz="1800" u="none" cap="none" strike="noStrike">
              <a:solidFill>
                <a:schemeClr val="accent1"/>
              </a:solidFill>
              <a:latin typeface="Arvo"/>
              <a:ea typeface="Arvo"/>
              <a:cs typeface="Arvo"/>
              <a:sym typeface="Arvo"/>
            </a:endParaRPr>
          </a:p>
        </p:txBody>
      </p:sp>
      <p:pic>
        <p:nvPicPr>
          <p:cNvPr descr="C:\Users\HH\AppData\Local\Microsoft\Windows\INetCache\IE\FHXP589U\kwRVw[1].png" id="710" name="Google Shape;710;p41"/>
          <p:cNvPicPr preferRelativeResize="0"/>
          <p:nvPr/>
        </p:nvPicPr>
        <p:blipFill rotWithShape="1">
          <a:blip r:embed="rId3">
            <a:alphaModFix/>
          </a:blip>
          <a:srcRect b="0" l="0" r="0" t="0"/>
          <a:stretch/>
        </p:blipFill>
        <p:spPr>
          <a:xfrm>
            <a:off x="3351141" y="2068716"/>
            <a:ext cx="507993" cy="507993"/>
          </a:xfrm>
          <a:prstGeom prst="rect">
            <a:avLst/>
          </a:prstGeom>
          <a:noFill/>
          <a:ln>
            <a:noFill/>
          </a:ln>
        </p:spPr>
      </p:pic>
      <p:pic>
        <p:nvPicPr>
          <p:cNvPr descr="C:\Users\HH\AppData\Local\Microsoft\Windows\INetCache\IE\IKLBBVIM\768px-Document-open.svg[1].png" id="711" name="Google Shape;711;p41"/>
          <p:cNvPicPr preferRelativeResize="0"/>
          <p:nvPr/>
        </p:nvPicPr>
        <p:blipFill rotWithShape="1">
          <a:blip r:embed="rId4">
            <a:alphaModFix/>
          </a:blip>
          <a:srcRect b="0" l="0" r="0" t="0"/>
          <a:stretch/>
        </p:blipFill>
        <p:spPr>
          <a:xfrm>
            <a:off x="3751700" y="4097770"/>
            <a:ext cx="533401" cy="606670"/>
          </a:xfrm>
          <a:prstGeom prst="rect">
            <a:avLst/>
          </a:prstGeom>
          <a:noFill/>
          <a:ln>
            <a:noFill/>
          </a:ln>
        </p:spPr>
      </p:pic>
      <p:sp>
        <p:nvSpPr>
          <p:cNvPr id="712" name="Google Shape;712;p41"/>
          <p:cNvSpPr/>
          <p:nvPr/>
        </p:nvSpPr>
        <p:spPr>
          <a:xfrm>
            <a:off x="2942100" y="808775"/>
            <a:ext cx="1254900" cy="1977000"/>
          </a:xfrm>
          <a:prstGeom prst="roundRect">
            <a:avLst>
              <a:gd fmla="val 11324" name="adj"/>
            </a:avLst>
          </a:prstGeom>
          <a:noFill/>
          <a:ln cap="flat" cmpd="sng" w="25400">
            <a:solidFill>
              <a:srgbClr val="2A5E87"/>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713" name="Google Shape;713;p41"/>
          <p:cNvSpPr/>
          <p:nvPr/>
        </p:nvSpPr>
        <p:spPr>
          <a:xfrm>
            <a:off x="3461076" y="3661481"/>
            <a:ext cx="1132200" cy="969000"/>
          </a:xfrm>
          <a:prstGeom prst="roundRect">
            <a:avLst>
              <a:gd fmla="val 16667" name="adj"/>
            </a:avLst>
          </a:prstGeom>
          <a:noFill/>
          <a:ln cap="flat" cmpd="sng" w="25400">
            <a:solidFill>
              <a:srgbClr val="2A5E87"/>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chemeClr val="dk1"/>
                </a:solidFill>
                <a:latin typeface="Arial"/>
                <a:ea typeface="Arial"/>
                <a:cs typeface="Arial"/>
                <a:sym typeface="Arial"/>
              </a:rPr>
              <a:t>Examples of answers</a:t>
            </a:r>
            <a:endParaRPr b="0" i="0" sz="1000" u="none" cap="none" strike="noStrike">
              <a:solidFill>
                <a:schemeClr val="dk1"/>
              </a:solidFill>
              <a:latin typeface="Arial"/>
              <a:ea typeface="Arial"/>
              <a:cs typeface="Arial"/>
              <a:sym typeface="Arial"/>
            </a:endParaRPr>
          </a:p>
        </p:txBody>
      </p:sp>
      <p:sp>
        <p:nvSpPr>
          <p:cNvPr descr="Image result for prisma app" id="714" name="Google Shape;714;p41">
            <a:hlinkClick r:id="rId5"/>
          </p:cNvPr>
          <p:cNvSpPr/>
          <p:nvPr/>
        </p:nvSpPr>
        <p:spPr>
          <a:xfrm>
            <a:off x="1164213" y="905253"/>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Image result for three ninja pigs" id="715" name="Google Shape;715;p41">
            <a:hlinkClick r:id="rId6"/>
          </p:cNvPr>
          <p:cNvSpPr/>
          <p:nvPr/>
        </p:nvSpPr>
        <p:spPr>
          <a:xfrm>
            <a:off x="92075" y="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Image result for three ninja pigs" id="716" name="Google Shape;716;p41">
            <a:hlinkClick r:id="rId7"/>
          </p:cNvPr>
          <p:cNvSpPr/>
          <p:nvPr/>
        </p:nvSpPr>
        <p:spPr>
          <a:xfrm>
            <a:off x="244475" y="1524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p41"/>
          <p:cNvPicPr preferRelativeResize="0"/>
          <p:nvPr/>
        </p:nvPicPr>
        <p:blipFill rotWithShape="1">
          <a:blip r:embed="rId8">
            <a:alphaModFix/>
          </a:blip>
          <a:srcRect b="7927" l="3772" r="0" t="0"/>
          <a:stretch/>
        </p:blipFill>
        <p:spPr>
          <a:xfrm>
            <a:off x="2980450" y="1358250"/>
            <a:ext cx="1194200" cy="582900"/>
          </a:xfrm>
          <a:prstGeom prst="rect">
            <a:avLst/>
          </a:prstGeom>
          <a:noFill/>
          <a:ln>
            <a:noFill/>
          </a:ln>
        </p:spPr>
      </p:pic>
      <p:pic>
        <p:nvPicPr>
          <p:cNvPr descr="Image result for Maya 3D logo" id="718" name="Google Shape;718;p41">
            <a:hlinkClick r:id="rId9"/>
          </p:cNvPr>
          <p:cNvPicPr preferRelativeResize="0"/>
          <p:nvPr/>
        </p:nvPicPr>
        <p:blipFill rotWithShape="1">
          <a:blip r:embed="rId10">
            <a:alphaModFix/>
          </a:blip>
          <a:srcRect b="0" l="0" r="0" t="0"/>
          <a:stretch/>
        </p:blipFill>
        <p:spPr>
          <a:xfrm>
            <a:off x="3150050" y="914237"/>
            <a:ext cx="910200" cy="582901"/>
          </a:xfrm>
          <a:prstGeom prst="rect">
            <a:avLst/>
          </a:prstGeom>
          <a:noFill/>
          <a:ln>
            <a:noFill/>
          </a:ln>
        </p:spPr>
      </p:pic>
      <p:sp>
        <p:nvSpPr>
          <p:cNvPr id="719" name="Google Shape;719;p41"/>
          <p:cNvSpPr/>
          <p:nvPr/>
        </p:nvSpPr>
        <p:spPr>
          <a:xfrm>
            <a:off x="1966957" y="2157881"/>
            <a:ext cx="759300" cy="96900"/>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Image result for unity logo" id="720" name="Google Shape;720;p41">
            <a:hlinkClick r:id="rId11"/>
          </p:cNvPr>
          <p:cNvPicPr preferRelativeResize="0"/>
          <p:nvPr/>
        </p:nvPicPr>
        <p:blipFill rotWithShape="1">
          <a:blip r:embed="rId12">
            <a:alphaModFix/>
          </a:blip>
          <a:srcRect b="0" l="0" r="0" t="0"/>
          <a:stretch/>
        </p:blipFill>
        <p:spPr>
          <a:xfrm>
            <a:off x="6139280" y="1467167"/>
            <a:ext cx="999345" cy="397389"/>
          </a:xfrm>
          <a:prstGeom prst="rect">
            <a:avLst/>
          </a:prstGeom>
          <a:noFill/>
          <a:ln>
            <a:noFill/>
          </a:ln>
        </p:spPr>
      </p:pic>
      <p:pic>
        <p:nvPicPr>
          <p:cNvPr id="721" name="Google Shape;721;p41"/>
          <p:cNvPicPr preferRelativeResize="0"/>
          <p:nvPr/>
        </p:nvPicPr>
        <p:blipFill rotWithShape="1">
          <a:blip r:embed="rId13">
            <a:alphaModFix/>
          </a:blip>
          <a:srcRect b="0" l="0" r="0" t="0"/>
          <a:stretch/>
        </p:blipFill>
        <p:spPr>
          <a:xfrm>
            <a:off x="1134961" y="1725762"/>
            <a:ext cx="731520" cy="731520"/>
          </a:xfrm>
          <a:prstGeom prst="rect">
            <a:avLst/>
          </a:prstGeom>
          <a:noFill/>
          <a:ln>
            <a:noFill/>
          </a:ln>
        </p:spPr>
      </p:pic>
      <p:sp>
        <p:nvSpPr>
          <p:cNvPr id="722" name="Google Shape;722;p41"/>
          <p:cNvSpPr txBox="1"/>
          <p:nvPr/>
        </p:nvSpPr>
        <p:spPr>
          <a:xfrm>
            <a:off x="1174265" y="2426563"/>
            <a:ext cx="1333800" cy="49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Extraction of images and text</a:t>
            </a:r>
            <a:endParaRPr b="0" i="0" sz="1200" u="none" cap="none" strike="noStrike">
              <a:solidFill>
                <a:srgbClr val="000000"/>
              </a:solidFill>
              <a:latin typeface="Arial"/>
              <a:ea typeface="Arial"/>
              <a:cs typeface="Arial"/>
              <a:sym typeface="Arial"/>
            </a:endParaRPr>
          </a:p>
        </p:txBody>
      </p:sp>
      <p:sp>
        <p:nvSpPr>
          <p:cNvPr id="723" name="Google Shape;723;p41"/>
          <p:cNvSpPr txBox="1"/>
          <p:nvPr/>
        </p:nvSpPr>
        <p:spPr>
          <a:xfrm>
            <a:off x="3351149" y="2513321"/>
            <a:ext cx="5670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Text</a:t>
            </a:r>
            <a:endParaRPr b="0" i="0" sz="1200" u="none" cap="none" strike="noStrike">
              <a:solidFill>
                <a:srgbClr val="000000"/>
              </a:solidFill>
              <a:latin typeface="Arial"/>
              <a:ea typeface="Arial"/>
              <a:cs typeface="Arial"/>
              <a:sym typeface="Arial"/>
            </a:endParaRPr>
          </a:p>
        </p:txBody>
      </p:sp>
      <p:sp>
        <p:nvSpPr>
          <p:cNvPr id="724" name="Google Shape;724;p41"/>
          <p:cNvSpPr txBox="1"/>
          <p:nvPr/>
        </p:nvSpPr>
        <p:spPr>
          <a:xfrm>
            <a:off x="5658349" y="923092"/>
            <a:ext cx="2179200" cy="46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Arial"/>
                <a:ea typeface="Arial"/>
                <a:cs typeface="Arial"/>
                <a:sym typeface="Arial"/>
              </a:rPr>
              <a:t>Interactive images, motion pictures and AR interaction</a:t>
            </a:r>
            <a:endParaRPr b="0" i="0" sz="1200" u="none" cap="none" strike="noStrike">
              <a:solidFill>
                <a:srgbClr val="000000"/>
              </a:solidFill>
              <a:latin typeface="Arial"/>
              <a:ea typeface="Arial"/>
              <a:cs typeface="Arial"/>
              <a:sym typeface="Arial"/>
            </a:endParaRPr>
          </a:p>
        </p:txBody>
      </p:sp>
      <p:sp>
        <p:nvSpPr>
          <p:cNvPr id="725" name="Google Shape;725;p41"/>
          <p:cNvSpPr txBox="1"/>
          <p:nvPr/>
        </p:nvSpPr>
        <p:spPr>
          <a:xfrm>
            <a:off x="3295869" y="1793000"/>
            <a:ext cx="9591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Images</a:t>
            </a:r>
            <a:endParaRPr b="0" i="0" sz="1200" u="none" cap="none" strike="noStrike">
              <a:solidFill>
                <a:srgbClr val="000000"/>
              </a:solidFill>
              <a:latin typeface="Arial"/>
              <a:ea typeface="Arial"/>
              <a:cs typeface="Arial"/>
              <a:sym typeface="Arial"/>
            </a:endParaRPr>
          </a:p>
        </p:txBody>
      </p:sp>
      <p:sp>
        <p:nvSpPr>
          <p:cNvPr id="726" name="Google Shape;726;p41"/>
          <p:cNvSpPr txBox="1"/>
          <p:nvPr/>
        </p:nvSpPr>
        <p:spPr>
          <a:xfrm>
            <a:off x="5733187" y="3054445"/>
            <a:ext cx="2238000" cy="43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900" u="none" cap="none" strike="noStrike">
                <a:solidFill>
                  <a:srgbClr val="000000"/>
                </a:solidFill>
                <a:latin typeface="Arial"/>
                <a:ea typeface="Arial"/>
                <a:cs typeface="Arial"/>
                <a:sym typeface="Arial"/>
              </a:rPr>
              <a:t>Typesetting, adaptation for touch screen and webpage formats</a:t>
            </a:r>
            <a:endParaRPr b="1" i="0" sz="900" u="none" cap="none" strike="noStrike">
              <a:solidFill>
                <a:srgbClr val="000000"/>
              </a:solidFill>
              <a:latin typeface="Arial"/>
              <a:ea typeface="Arial"/>
              <a:cs typeface="Arial"/>
              <a:sym typeface="Arial"/>
            </a:endParaRPr>
          </a:p>
        </p:txBody>
      </p:sp>
      <p:pic>
        <p:nvPicPr>
          <p:cNvPr descr="C:\Users\HH\AppData\Local\Microsoft\Windows\INetCache\IE\7T8IH0NQ\768px-Mobile_phone_font_awesome.svg[1].png" id="727" name="Google Shape;727;p41"/>
          <p:cNvPicPr preferRelativeResize="0"/>
          <p:nvPr/>
        </p:nvPicPr>
        <p:blipFill rotWithShape="1">
          <a:blip r:embed="rId14">
            <a:alphaModFix/>
          </a:blip>
          <a:srcRect b="0" l="0" r="0" t="0"/>
          <a:stretch/>
        </p:blipFill>
        <p:spPr>
          <a:xfrm>
            <a:off x="5487347" y="1947153"/>
            <a:ext cx="1332263" cy="1194837"/>
          </a:xfrm>
          <a:prstGeom prst="rect">
            <a:avLst/>
          </a:prstGeom>
          <a:noFill/>
          <a:ln>
            <a:noFill/>
          </a:ln>
        </p:spPr>
      </p:pic>
      <p:sp>
        <p:nvSpPr>
          <p:cNvPr descr="Image result for apple store download" id="728" name="Google Shape;728;p41">
            <a:hlinkClick r:id="rId15"/>
          </p:cNvPr>
          <p:cNvSpPr/>
          <p:nvPr/>
        </p:nvSpPr>
        <p:spPr>
          <a:xfrm>
            <a:off x="396875" y="3048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41"/>
          <p:cNvPicPr preferRelativeResize="0"/>
          <p:nvPr/>
        </p:nvPicPr>
        <p:blipFill rotWithShape="1">
          <a:blip r:embed="rId16">
            <a:alphaModFix/>
          </a:blip>
          <a:srcRect b="0" l="0" r="0" t="0"/>
          <a:stretch/>
        </p:blipFill>
        <p:spPr>
          <a:xfrm>
            <a:off x="6580379" y="2072216"/>
            <a:ext cx="980684" cy="288340"/>
          </a:xfrm>
          <a:prstGeom prst="rect">
            <a:avLst/>
          </a:prstGeom>
          <a:noFill/>
          <a:ln>
            <a:noFill/>
          </a:ln>
        </p:spPr>
      </p:pic>
      <p:pic>
        <p:nvPicPr>
          <p:cNvPr id="730" name="Google Shape;730;p41"/>
          <p:cNvPicPr preferRelativeResize="0"/>
          <p:nvPr/>
        </p:nvPicPr>
        <p:blipFill rotWithShape="1">
          <a:blip r:embed="rId17">
            <a:alphaModFix/>
          </a:blip>
          <a:srcRect b="0" l="0" r="0" t="0"/>
          <a:stretch/>
        </p:blipFill>
        <p:spPr>
          <a:xfrm>
            <a:off x="6564402" y="2362454"/>
            <a:ext cx="1012648" cy="314878"/>
          </a:xfrm>
          <a:prstGeom prst="rect">
            <a:avLst/>
          </a:prstGeom>
          <a:noFill/>
          <a:ln>
            <a:noFill/>
          </a:ln>
        </p:spPr>
      </p:pic>
      <p:pic>
        <p:nvPicPr>
          <p:cNvPr id="731" name="Google Shape;731;p41"/>
          <p:cNvPicPr preferRelativeResize="0"/>
          <p:nvPr/>
        </p:nvPicPr>
        <p:blipFill rotWithShape="1">
          <a:blip r:embed="rId18">
            <a:alphaModFix/>
          </a:blip>
          <a:srcRect b="0" l="0" r="0" t="0"/>
          <a:stretch/>
        </p:blipFill>
        <p:spPr>
          <a:xfrm>
            <a:off x="6561515" y="2683370"/>
            <a:ext cx="980447" cy="353905"/>
          </a:xfrm>
          <a:prstGeom prst="rect">
            <a:avLst/>
          </a:prstGeom>
          <a:noFill/>
          <a:ln>
            <a:noFill/>
          </a:ln>
        </p:spPr>
      </p:pic>
      <p:sp>
        <p:nvSpPr>
          <p:cNvPr id="732" name="Google Shape;732;p41"/>
          <p:cNvSpPr txBox="1"/>
          <p:nvPr/>
        </p:nvSpPr>
        <p:spPr>
          <a:xfrm>
            <a:off x="2178525" y="3202638"/>
            <a:ext cx="2823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AI NLP for Content analysis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descr="C:\Users\HH\AppData\Local\Microsoft\Windows\INetCache\IE\FHXP589U\kwRVw[1].png" id="733" name="Google Shape;733;p41"/>
          <p:cNvPicPr preferRelativeResize="0"/>
          <p:nvPr/>
        </p:nvPicPr>
        <p:blipFill rotWithShape="1">
          <a:blip r:embed="rId3">
            <a:alphaModFix/>
          </a:blip>
          <a:srcRect b="0" l="0" r="0" t="0"/>
          <a:stretch/>
        </p:blipFill>
        <p:spPr>
          <a:xfrm>
            <a:off x="2323681" y="4131206"/>
            <a:ext cx="507993" cy="507993"/>
          </a:xfrm>
          <a:prstGeom prst="rect">
            <a:avLst/>
          </a:prstGeom>
          <a:noFill/>
          <a:ln>
            <a:noFill/>
          </a:ln>
        </p:spPr>
      </p:pic>
      <p:sp>
        <p:nvSpPr>
          <p:cNvPr id="734" name="Google Shape;734;p41"/>
          <p:cNvSpPr/>
          <p:nvPr/>
        </p:nvSpPr>
        <p:spPr>
          <a:xfrm rot="5400000">
            <a:off x="3408698" y="3033072"/>
            <a:ext cx="353700" cy="65100"/>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5" name="Google Shape;735;p41"/>
          <p:cNvSpPr/>
          <p:nvPr/>
        </p:nvSpPr>
        <p:spPr>
          <a:xfrm>
            <a:off x="5658260" y="862409"/>
            <a:ext cx="2179200" cy="1044000"/>
          </a:xfrm>
          <a:prstGeom prst="roundRect">
            <a:avLst>
              <a:gd fmla="val 11324" name="adj"/>
            </a:avLst>
          </a:prstGeom>
          <a:noFill/>
          <a:ln cap="flat" cmpd="sng" w="25400">
            <a:solidFill>
              <a:srgbClr val="2A5E87"/>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736" name="Google Shape;736;p41"/>
          <p:cNvSpPr txBox="1"/>
          <p:nvPr/>
        </p:nvSpPr>
        <p:spPr>
          <a:xfrm>
            <a:off x="124125" y="4738650"/>
            <a:ext cx="8410500" cy="3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chemeClr val="dk1"/>
                </a:solidFill>
                <a:latin typeface="Arial"/>
                <a:ea typeface="Arial"/>
                <a:cs typeface="Arial"/>
                <a:sym typeface="Arial"/>
              </a:rPr>
              <a:t>Source: Amin (2015), Balyan, Mccarthy, &amp; Mcnamara (2017), Gupta, Jacobson, &amp; Garcia, 2007, Hicsonmez, Samet, Sener, &amp; Duygulu (2017)</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chemeClr val="dk1"/>
                </a:solidFill>
                <a:latin typeface="Arial"/>
                <a:ea typeface="Arial"/>
                <a:cs typeface="Arial"/>
                <a:sym typeface="Arial"/>
              </a:rPr>
              <a:t>Figure source: http://www.51freeware.com/?tag=%E6%96%87%E5%AD%97%E8%AF%86%E5%88%AB</a:t>
            </a:r>
            <a:endParaRPr b="0" i="0" sz="600" u="none" cap="none" strike="noStrike">
              <a:solidFill>
                <a:schemeClr val="dk1"/>
              </a:solidFill>
              <a:latin typeface="Arial"/>
              <a:ea typeface="Arial"/>
              <a:cs typeface="Arial"/>
              <a:sym typeface="Arial"/>
            </a:endParaRPr>
          </a:p>
        </p:txBody>
      </p:sp>
      <p:sp>
        <p:nvSpPr>
          <p:cNvPr id="737" name="Google Shape;737;p41"/>
          <p:cNvSpPr txBox="1"/>
          <p:nvPr/>
        </p:nvSpPr>
        <p:spPr>
          <a:xfrm>
            <a:off x="6384616" y="186580"/>
            <a:ext cx="2720859" cy="4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100" u="none" cap="none" strike="noStrike">
                <a:solidFill>
                  <a:srgbClr val="702627"/>
                </a:solidFill>
                <a:latin typeface="Arial"/>
                <a:ea typeface="Arial"/>
                <a:cs typeface="Arial"/>
                <a:sym typeface="Arial"/>
              </a:rPr>
              <a:t>eBook content creation, typesetting, AI content handling and evaluation</a:t>
            </a:r>
            <a:endParaRPr b="0" i="0" sz="1100" u="none" cap="none" strike="noStrike">
              <a:solidFill>
                <a:srgbClr val="702627"/>
              </a:solidFill>
              <a:latin typeface="Arial"/>
              <a:ea typeface="Arial"/>
              <a:cs typeface="Arial"/>
              <a:sym typeface="Arial"/>
            </a:endParaRPr>
          </a:p>
        </p:txBody>
      </p:sp>
      <p:cxnSp>
        <p:nvCxnSpPr>
          <p:cNvPr id="738" name="Google Shape;738;p41"/>
          <p:cNvCxnSpPr/>
          <p:nvPr/>
        </p:nvCxnSpPr>
        <p:spPr>
          <a:xfrm flipH="1" rot="10800000">
            <a:off x="1105575" y="520663"/>
            <a:ext cx="3585300" cy="11700"/>
          </a:xfrm>
          <a:prstGeom prst="straightConnector1">
            <a:avLst/>
          </a:prstGeom>
          <a:noFill/>
          <a:ln cap="flat" cmpd="sng" w="28575">
            <a:solidFill>
              <a:srgbClr val="B0D85B"/>
            </a:solidFill>
            <a:prstDash val="solid"/>
            <a:round/>
            <a:headEnd len="sm" w="sm" type="none"/>
            <a:tailEnd len="sm" w="sm" type="none"/>
          </a:ln>
        </p:spPr>
      </p:cxnSp>
      <p:sp>
        <p:nvSpPr>
          <p:cNvPr id="739" name="Google Shape;739;p41"/>
          <p:cNvSpPr txBox="1"/>
          <p:nvPr/>
        </p:nvSpPr>
        <p:spPr>
          <a:xfrm>
            <a:off x="2171588" y="3602394"/>
            <a:ext cx="1070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Analysis for chapters and paragraphs</a:t>
            </a:r>
            <a:endParaRPr b="0" i="0" sz="1000" u="none" cap="none" strike="noStrike">
              <a:solidFill>
                <a:srgbClr val="000000"/>
              </a:solidFill>
              <a:latin typeface="Arial"/>
              <a:ea typeface="Arial"/>
              <a:cs typeface="Arial"/>
              <a:sym typeface="Arial"/>
            </a:endParaRPr>
          </a:p>
        </p:txBody>
      </p:sp>
      <p:sp>
        <p:nvSpPr>
          <p:cNvPr id="740" name="Google Shape;740;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pic>
        <p:nvPicPr>
          <p:cNvPr id="741" name="Google Shape;741;p41"/>
          <p:cNvPicPr preferRelativeResize="0"/>
          <p:nvPr/>
        </p:nvPicPr>
        <p:blipFill rotWithShape="1">
          <a:blip r:embed="rId19">
            <a:alphaModFix/>
          </a:blip>
          <a:srcRect b="0" l="0" r="0" t="0"/>
          <a:stretch/>
        </p:blipFill>
        <p:spPr>
          <a:xfrm>
            <a:off x="5812331" y="3727484"/>
            <a:ext cx="1012732" cy="772235"/>
          </a:xfrm>
          <a:prstGeom prst="rect">
            <a:avLst/>
          </a:prstGeom>
          <a:noFill/>
          <a:ln>
            <a:noFill/>
          </a:ln>
        </p:spPr>
      </p:pic>
      <p:sp>
        <p:nvSpPr>
          <p:cNvPr id="742" name="Google Shape;742;p41"/>
          <p:cNvSpPr/>
          <p:nvPr/>
        </p:nvSpPr>
        <p:spPr>
          <a:xfrm>
            <a:off x="1791375" y="3601375"/>
            <a:ext cx="3181500" cy="1092900"/>
          </a:xfrm>
          <a:prstGeom prst="roundRect">
            <a:avLst>
              <a:gd fmla="val 11324" name="adj"/>
            </a:avLst>
          </a:prstGeom>
          <a:noFill/>
          <a:ln cap="flat" cmpd="sng" w="25400">
            <a:solidFill>
              <a:srgbClr val="2A5E8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900" u="none" cap="none" strike="noStrike">
              <a:solidFill>
                <a:srgbClr val="000000"/>
              </a:solidFill>
              <a:latin typeface="Arial"/>
              <a:ea typeface="Arial"/>
              <a:cs typeface="Arial"/>
              <a:sym typeface="Arial"/>
            </a:endParaRPr>
          </a:p>
        </p:txBody>
      </p:sp>
      <p:sp>
        <p:nvSpPr>
          <p:cNvPr id="743" name="Google Shape;743;p41"/>
          <p:cNvSpPr/>
          <p:nvPr/>
        </p:nvSpPr>
        <p:spPr>
          <a:xfrm>
            <a:off x="1334775" y="3507388"/>
            <a:ext cx="5989200" cy="1261200"/>
          </a:xfrm>
          <a:prstGeom prst="roundRect">
            <a:avLst>
              <a:gd fmla="val 11324" name="adj"/>
            </a:avLst>
          </a:prstGeom>
          <a:noFill/>
          <a:ln cap="flat" cmpd="sng" w="25400">
            <a:solidFill>
              <a:srgbClr val="2A5E87"/>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4" name="Google Shape;744;p41"/>
          <p:cNvSpPr/>
          <p:nvPr/>
        </p:nvSpPr>
        <p:spPr>
          <a:xfrm>
            <a:off x="4412857" y="2101106"/>
            <a:ext cx="759300" cy="96900"/>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5" name="Google Shape;745;p41"/>
          <p:cNvSpPr txBox="1"/>
          <p:nvPr/>
        </p:nvSpPr>
        <p:spPr>
          <a:xfrm>
            <a:off x="6971275" y="3727475"/>
            <a:ext cx="1686000" cy="9588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vo"/>
                <a:ea typeface="Arvo"/>
                <a:cs typeface="Arvo"/>
                <a:sym typeface="Arvo"/>
              </a:rPr>
              <a:t>TensorFlow Lite (run inside mobile app): adapt expert learning models to real-time detect reading difficulty and provide necessary intervention and help.</a:t>
            </a:r>
            <a:endParaRPr b="0" i="0" sz="800" u="none" cap="none" strike="noStrike">
              <a:solidFill>
                <a:srgbClr val="000000"/>
              </a:solidFill>
              <a:latin typeface="Arial"/>
              <a:ea typeface="Arial"/>
              <a:cs typeface="Arial"/>
              <a:sym typeface="Arial"/>
            </a:endParaRPr>
          </a:p>
        </p:txBody>
      </p:sp>
      <p:sp>
        <p:nvSpPr>
          <p:cNvPr id="746" name="Google Shape;746;p41"/>
          <p:cNvSpPr txBox="1"/>
          <p:nvPr/>
        </p:nvSpPr>
        <p:spPr>
          <a:xfrm>
            <a:off x="7850575" y="1023025"/>
            <a:ext cx="1254900" cy="26142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vo"/>
                <a:ea typeface="Arvo"/>
                <a:cs typeface="Arvo"/>
                <a:sym typeface="Arvo"/>
              </a:rPr>
              <a:t>TensorFlow (google cloud machine learning engine): Analyze reading behavior (duration/ face expression/ eye movement, etc.) with book content , establish a user profile, and provide personalized recommendations based on readers' interests (illustration and text recommendation ).</a:t>
            </a:r>
            <a:endParaRPr b="0" i="0" sz="800" u="none" cap="none" strike="noStrike">
              <a:solidFill>
                <a:srgbClr val="000000"/>
              </a:solidFill>
              <a:latin typeface="Arial"/>
              <a:ea typeface="Arial"/>
              <a:cs typeface="Arial"/>
              <a:sym typeface="Arial"/>
            </a:endParaRPr>
          </a:p>
        </p:txBody>
      </p:sp>
      <p:sp>
        <p:nvSpPr>
          <p:cNvPr id="747" name="Google Shape;747;p41"/>
          <p:cNvSpPr txBox="1"/>
          <p:nvPr/>
        </p:nvSpPr>
        <p:spPr>
          <a:xfrm>
            <a:off x="396875" y="3030121"/>
            <a:ext cx="1597800" cy="7917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vo"/>
                <a:ea typeface="Arvo"/>
                <a:cs typeface="Arvo"/>
                <a:sym typeface="Arvo"/>
              </a:rPr>
              <a:t>NLP (Dialogue System): Understand the reader's request and return the books needed by the reader</a:t>
            </a:r>
            <a:endParaRPr b="0" i="0" sz="800" u="none" cap="none" strike="noStrike">
              <a:solidFill>
                <a:srgbClr val="000000"/>
              </a:solidFill>
              <a:latin typeface="Arial"/>
              <a:ea typeface="Arial"/>
              <a:cs typeface="Arial"/>
              <a:sym typeface="Arial"/>
            </a:endParaRPr>
          </a:p>
        </p:txBody>
      </p:sp>
      <p:sp>
        <p:nvSpPr>
          <p:cNvPr id="748" name="Google Shape;748;p41"/>
          <p:cNvSpPr txBox="1"/>
          <p:nvPr/>
        </p:nvSpPr>
        <p:spPr>
          <a:xfrm>
            <a:off x="4174650" y="2389800"/>
            <a:ext cx="1414200" cy="8289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Cumulative Data Feedback Loop allows continuous content optimization and personalized content</a:t>
            </a:r>
            <a:endParaRPr b="1" i="0" sz="800" u="none" cap="none" strike="noStrike">
              <a:solidFill>
                <a:schemeClr val="dk1"/>
              </a:solidFill>
              <a:latin typeface="Arvo"/>
              <a:ea typeface="Arvo"/>
              <a:cs typeface="Arvo"/>
              <a:sym typeface="Ar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42"/>
          <p:cNvSpPr txBox="1"/>
          <p:nvPr/>
        </p:nvSpPr>
        <p:spPr>
          <a:xfrm>
            <a:off x="8122952" y="1928875"/>
            <a:ext cx="273300" cy="4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754" name="Google Shape;754;p42"/>
          <p:cNvSpPr txBox="1"/>
          <p:nvPr/>
        </p:nvSpPr>
        <p:spPr>
          <a:xfrm>
            <a:off x="1606950" y="754375"/>
            <a:ext cx="22023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300" u="none" cap="none" strike="noStrike">
                <a:solidFill>
                  <a:srgbClr val="0B5394"/>
                </a:solidFill>
                <a:latin typeface="Arial"/>
                <a:ea typeface="Arial"/>
                <a:cs typeface="Arial"/>
                <a:sym typeface="Arial"/>
              </a:rPr>
              <a:t>95% </a:t>
            </a:r>
            <a:r>
              <a:rPr b="0" i="0" lang="en" sz="1300" u="none" cap="none" strike="noStrike">
                <a:solidFill>
                  <a:srgbClr val="0B5394"/>
                </a:solidFill>
                <a:latin typeface="Arial"/>
                <a:ea typeface="Arial"/>
                <a:cs typeface="Arial"/>
                <a:sym typeface="Arial"/>
              </a:rPr>
              <a:t>of students experienced </a:t>
            </a:r>
            <a:r>
              <a:rPr b="1" i="0" lang="en" sz="1300" u="none" cap="none" strike="noStrike">
                <a:solidFill>
                  <a:srgbClr val="0B5394"/>
                </a:solidFill>
                <a:latin typeface="Arial"/>
                <a:ea typeface="Arial"/>
                <a:cs typeface="Arial"/>
                <a:sym typeface="Arial"/>
              </a:rPr>
              <a:t>positive changes in reading habits</a:t>
            </a:r>
            <a:endParaRPr b="1" i="0" sz="1300" u="none" cap="none" strike="noStrike">
              <a:solidFill>
                <a:srgbClr val="0B5394"/>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2"/>
          <p:cNvSpPr txBox="1"/>
          <p:nvPr/>
        </p:nvSpPr>
        <p:spPr>
          <a:xfrm>
            <a:off x="3897000" y="732350"/>
            <a:ext cx="2754300" cy="104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300" u="none" cap="none" strike="noStrike">
                <a:solidFill>
                  <a:srgbClr val="0B5394"/>
                </a:solidFill>
                <a:latin typeface="Arial"/>
                <a:ea typeface="Arial"/>
                <a:cs typeface="Arial"/>
                <a:sym typeface="Arial"/>
              </a:rPr>
              <a:t>92% </a:t>
            </a:r>
            <a:r>
              <a:rPr b="0" i="0" lang="en" sz="1300" u="none" cap="none" strike="noStrike">
                <a:solidFill>
                  <a:srgbClr val="0B5394"/>
                </a:solidFill>
                <a:latin typeface="Arial"/>
                <a:ea typeface="Arial"/>
                <a:cs typeface="Arial"/>
                <a:sym typeface="Arial"/>
              </a:rPr>
              <a:t>of students reported </a:t>
            </a:r>
            <a:r>
              <a:rPr b="1" i="0" lang="en" sz="1300" u="none" cap="none" strike="noStrike">
                <a:solidFill>
                  <a:srgbClr val="0B5394"/>
                </a:solidFill>
                <a:latin typeface="Arial"/>
                <a:ea typeface="Arial"/>
                <a:cs typeface="Arial"/>
                <a:sym typeface="Arial"/>
              </a:rPr>
              <a:t>improvement in Chinese and English reading and writing</a:t>
            </a:r>
            <a:endParaRPr b="1" i="0" sz="1300" u="none" cap="none" strike="noStrike">
              <a:solidFill>
                <a:srgbClr val="0B5394"/>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300" u="none" cap="none" strike="noStrike">
              <a:solidFill>
                <a:srgbClr val="4556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2"/>
          <p:cNvSpPr txBox="1"/>
          <p:nvPr/>
        </p:nvSpPr>
        <p:spPr>
          <a:xfrm>
            <a:off x="6805175" y="732350"/>
            <a:ext cx="2126100" cy="12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0B5394"/>
                </a:solidFill>
                <a:latin typeface="Arial"/>
                <a:ea typeface="Arial"/>
                <a:cs typeface="Arial"/>
                <a:sym typeface="Arial"/>
              </a:rPr>
              <a:t>68% </a:t>
            </a:r>
            <a:r>
              <a:rPr b="0" i="0" lang="en" sz="1300" u="none" cap="none" strike="noStrike">
                <a:solidFill>
                  <a:srgbClr val="0B5394"/>
                </a:solidFill>
                <a:latin typeface="Arial"/>
                <a:ea typeface="Arial"/>
                <a:cs typeface="Arial"/>
                <a:sym typeface="Arial"/>
              </a:rPr>
              <a:t>of students reported </a:t>
            </a:r>
            <a:r>
              <a:rPr b="1" i="0" lang="en" sz="1300" u="none" cap="none" strike="noStrike">
                <a:solidFill>
                  <a:srgbClr val="0B5394"/>
                </a:solidFill>
                <a:latin typeface="Arial"/>
                <a:ea typeface="Arial"/>
                <a:cs typeface="Arial"/>
                <a:sym typeface="Arial"/>
              </a:rPr>
              <a:t>increased reading frequencies </a:t>
            </a:r>
            <a:r>
              <a:rPr b="0" i="0" lang="en" sz="1300" u="none" cap="none" strike="noStrike">
                <a:solidFill>
                  <a:srgbClr val="0B5394"/>
                </a:solidFill>
                <a:latin typeface="Arial"/>
                <a:ea typeface="Arial"/>
                <a:cs typeface="Arial"/>
                <a:sym typeface="Arial"/>
              </a:rPr>
              <a:t>from 2.5 to 6.5 books/week</a:t>
            </a:r>
            <a:endParaRPr b="0" i="0" sz="1300" u="none" cap="none" strike="noStrike">
              <a:solidFill>
                <a:srgbClr val="0B5394"/>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800" u="none" cap="none" strike="noStrike">
              <a:solidFill>
                <a:srgbClr val="1D405D"/>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200"/>
              <a:buFont typeface="Arial"/>
              <a:buNone/>
            </a:pPr>
            <a:r>
              <a:t/>
            </a:r>
            <a:endParaRPr b="1" i="0" sz="2200" u="none" cap="none" strike="noStrike">
              <a:solidFill>
                <a:srgbClr val="6880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2"/>
          <p:cNvSpPr txBox="1"/>
          <p:nvPr/>
        </p:nvSpPr>
        <p:spPr>
          <a:xfrm>
            <a:off x="1599275" y="1993025"/>
            <a:ext cx="2202300" cy="94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990000"/>
                </a:solidFill>
                <a:latin typeface="Arial"/>
                <a:ea typeface="Arial"/>
                <a:cs typeface="Arial"/>
                <a:sym typeface="Arial"/>
              </a:rPr>
              <a:t>73% of students attributed academic improvement</a:t>
            </a:r>
            <a:r>
              <a:rPr b="0" i="0" lang="en" sz="1300" u="none" cap="none" strike="noStrike">
                <a:solidFill>
                  <a:srgbClr val="990000"/>
                </a:solidFill>
                <a:latin typeface="Arial"/>
                <a:ea typeface="Arial"/>
                <a:cs typeface="Arial"/>
                <a:sym typeface="Arial"/>
              </a:rPr>
              <a:t> (both entirely and partially) </a:t>
            </a:r>
            <a:r>
              <a:rPr b="1" i="0" lang="en" sz="1300" u="none" cap="none" strike="noStrike">
                <a:solidFill>
                  <a:srgbClr val="990000"/>
                </a:solidFill>
                <a:latin typeface="Arial"/>
                <a:ea typeface="Arial"/>
                <a:cs typeface="Arial"/>
                <a:sym typeface="Arial"/>
              </a:rPr>
              <a:t>to gamified learning</a:t>
            </a:r>
            <a:endParaRPr b="1" i="0" sz="1300" u="none" cap="none" strike="noStrike">
              <a:solidFill>
                <a:srgbClr val="99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100" u="none" cap="none" strike="noStrike">
              <a:solidFill>
                <a:srgbClr val="351C75"/>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72D7D"/>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200"/>
              <a:buFont typeface="Arial"/>
              <a:buNone/>
            </a:pPr>
            <a:r>
              <a:t/>
            </a:r>
            <a:endParaRPr b="1" i="0" sz="2200" u="none" cap="none" strike="noStrike">
              <a:solidFill>
                <a:srgbClr val="6880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2"/>
          <p:cNvSpPr txBox="1"/>
          <p:nvPr/>
        </p:nvSpPr>
        <p:spPr>
          <a:xfrm>
            <a:off x="1604100" y="3457075"/>
            <a:ext cx="2202300" cy="117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38761D"/>
                </a:solidFill>
                <a:latin typeface="Arial"/>
                <a:ea typeface="Arial"/>
                <a:cs typeface="Arial"/>
                <a:sym typeface="Arial"/>
              </a:rPr>
              <a:t>Reading motivation</a:t>
            </a:r>
            <a:endParaRPr b="1" i="0" sz="1300" u="none" cap="none" strike="noStrike">
              <a:solidFill>
                <a:srgbClr val="38761D"/>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38761D"/>
                </a:solidFill>
                <a:latin typeface="Arial"/>
                <a:ea typeface="Arial"/>
                <a:cs typeface="Arial"/>
                <a:sym typeface="Arial"/>
              </a:rPr>
              <a:t>62% of students attributed active platform participation to</a:t>
            </a:r>
            <a:r>
              <a:rPr b="1" i="0" lang="en" sz="1300" u="none" cap="none" strike="noStrike">
                <a:solidFill>
                  <a:srgbClr val="38761D"/>
                </a:solidFill>
                <a:latin typeface="Arial"/>
                <a:ea typeface="Arial"/>
                <a:cs typeface="Arial"/>
                <a:sym typeface="Arial"/>
              </a:rPr>
              <a:t> constructive competition and leaderboards</a:t>
            </a:r>
            <a:endParaRPr b="1" i="0" sz="800" u="none" cap="none" strike="noStrike">
              <a:solidFill>
                <a:srgbClr val="688031"/>
              </a:solidFill>
              <a:latin typeface="Arial"/>
              <a:ea typeface="Arial"/>
              <a:cs typeface="Arial"/>
              <a:sym typeface="Arial"/>
            </a:endParaRPr>
          </a:p>
        </p:txBody>
      </p:sp>
      <p:sp>
        <p:nvSpPr>
          <p:cNvPr id="759" name="Google Shape;759;p42"/>
          <p:cNvSpPr txBox="1"/>
          <p:nvPr/>
        </p:nvSpPr>
        <p:spPr>
          <a:xfrm>
            <a:off x="6805175" y="1999300"/>
            <a:ext cx="2126100" cy="117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990000"/>
                </a:solidFill>
                <a:latin typeface="Arial"/>
                <a:ea typeface="Arial"/>
                <a:cs typeface="Arial"/>
                <a:sym typeface="Arial"/>
              </a:rPr>
              <a:t>Positive association with scores in gamified learning platform</a:t>
            </a:r>
            <a:endParaRPr b="1" i="0" sz="1300" u="none" cap="none" strike="noStrike">
              <a:solidFill>
                <a:srgbClr val="99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990000"/>
                </a:solidFill>
                <a:latin typeface="Arial"/>
                <a:ea typeface="Arial"/>
                <a:cs typeface="Arial"/>
                <a:sym typeface="Arial"/>
              </a:rPr>
              <a:t>(</a:t>
            </a:r>
            <a:r>
              <a:rPr b="0" i="1" lang="en" sz="1000" u="none" cap="none" strike="noStrike">
                <a:solidFill>
                  <a:srgbClr val="990000"/>
                </a:solidFill>
                <a:latin typeface="Arial"/>
                <a:ea typeface="Arial"/>
                <a:cs typeface="Arial"/>
                <a:sym typeface="Arial"/>
              </a:rPr>
              <a:t>p </a:t>
            </a:r>
            <a:r>
              <a:rPr b="0" i="0" lang="en" sz="1000" u="none" cap="none" strike="noStrike">
                <a:solidFill>
                  <a:srgbClr val="990000"/>
                </a:solidFill>
                <a:latin typeface="Arial"/>
                <a:ea typeface="Arial"/>
                <a:cs typeface="Arial"/>
                <a:sym typeface="Arial"/>
              </a:rPr>
              <a:t>&lt; .001, </a:t>
            </a:r>
            <a:r>
              <a:rPr b="0" i="1" lang="en" sz="1000" u="none" cap="none" strike="noStrike">
                <a:solidFill>
                  <a:srgbClr val="990000"/>
                </a:solidFill>
                <a:latin typeface="Arial"/>
                <a:ea typeface="Arial"/>
                <a:cs typeface="Arial"/>
                <a:sym typeface="Arial"/>
              </a:rPr>
              <a:t>95% CI</a:t>
            </a:r>
            <a:r>
              <a:rPr b="0" i="0" lang="en" sz="1000" u="none" cap="none" strike="noStrike">
                <a:solidFill>
                  <a:srgbClr val="990000"/>
                </a:solidFill>
                <a:latin typeface="Arial"/>
                <a:ea typeface="Arial"/>
                <a:cs typeface="Arial"/>
                <a:sym typeface="Arial"/>
              </a:rPr>
              <a:t> = [.07 .12])</a:t>
            </a:r>
            <a:endParaRPr b="0" i="0" sz="1000" u="none" cap="none" strike="noStrike">
              <a:solidFill>
                <a:srgbClr val="99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2"/>
          <p:cNvSpPr txBox="1"/>
          <p:nvPr/>
        </p:nvSpPr>
        <p:spPr>
          <a:xfrm>
            <a:off x="3897000" y="1993025"/>
            <a:ext cx="27543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990000"/>
                </a:solidFill>
                <a:latin typeface="Arial"/>
                <a:ea typeface="Arial"/>
                <a:cs typeface="Arial"/>
                <a:sym typeface="Arial"/>
              </a:rPr>
              <a:t>&gt;15% improvement in reading test scores on average after gamification intervention</a:t>
            </a:r>
            <a:endParaRPr b="1" i="0" sz="1300" u="none" cap="none" strike="noStrike">
              <a:solidFill>
                <a:srgbClr val="99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990000"/>
                </a:solidFill>
                <a:latin typeface="Arial"/>
                <a:ea typeface="Arial"/>
                <a:cs typeface="Arial"/>
                <a:sym typeface="Arial"/>
              </a:rPr>
              <a:t>- Maximum improvement: 24.4%</a:t>
            </a:r>
            <a:endParaRPr b="0" i="0" sz="1000" u="none" cap="none" strike="noStrike">
              <a:solidFill>
                <a:srgbClr val="99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990000"/>
                </a:solidFill>
                <a:latin typeface="Arial"/>
                <a:ea typeface="Arial"/>
                <a:cs typeface="Arial"/>
                <a:sym typeface="Arial"/>
              </a:rPr>
              <a:t>- </a:t>
            </a:r>
            <a:r>
              <a:rPr b="0" i="0" lang="en" sz="1000" u="none" cap="none" strike="noStrike">
                <a:solidFill>
                  <a:srgbClr val="990000"/>
                </a:solidFill>
                <a:highlight>
                  <a:srgbClr val="FFFF00"/>
                </a:highlight>
                <a:latin typeface="Arial"/>
                <a:ea typeface="Arial"/>
                <a:cs typeface="Arial"/>
                <a:sym typeface="Arial"/>
              </a:rPr>
              <a:t>13.6% decrease in scores for students without intervention</a:t>
            </a:r>
            <a:endParaRPr b="0" i="0" sz="1000" u="none" cap="none" strike="noStrike">
              <a:solidFill>
                <a:srgbClr val="990000"/>
              </a:solidFill>
              <a:highlight>
                <a:srgbClr val="FFFF00"/>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800" u="none" cap="none" strike="noStrike">
              <a:solidFill>
                <a:srgbClr val="1D405D"/>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2200" u="none" cap="none" strike="noStrike">
              <a:solidFill>
                <a:srgbClr val="68803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688031"/>
              </a:solidFill>
              <a:latin typeface="Arial"/>
              <a:ea typeface="Arial"/>
              <a:cs typeface="Arial"/>
              <a:sym typeface="Arial"/>
            </a:endParaRPr>
          </a:p>
        </p:txBody>
      </p:sp>
      <p:sp>
        <p:nvSpPr>
          <p:cNvPr id="761" name="Google Shape;761;p42"/>
          <p:cNvSpPr txBox="1"/>
          <p:nvPr/>
        </p:nvSpPr>
        <p:spPr>
          <a:xfrm>
            <a:off x="6805175" y="3449125"/>
            <a:ext cx="2202300" cy="12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38761D"/>
                </a:solidFill>
                <a:latin typeface="Arial"/>
                <a:ea typeface="Arial"/>
                <a:cs typeface="Arial"/>
                <a:sym typeface="Arial"/>
              </a:rPr>
              <a:t>Sense of achievement </a:t>
            </a:r>
            <a:endParaRPr b="1" i="0" sz="1300" u="none" cap="none" strike="noStrike">
              <a:solidFill>
                <a:srgbClr val="38761D"/>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38761D"/>
                </a:solidFill>
                <a:latin typeface="Arial"/>
                <a:ea typeface="Arial"/>
                <a:cs typeface="Arial"/>
                <a:sym typeface="Arial"/>
              </a:rPr>
              <a:t>49% of students were deeply engaged in gamified learning driven by a sense of accomplishment</a:t>
            </a:r>
            <a:endParaRPr b="0" i="0" sz="1300" u="none" cap="none" strike="noStrike">
              <a:solidFill>
                <a:srgbClr val="38761D"/>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800" u="none" cap="none" strike="noStrike">
              <a:solidFill>
                <a:srgbClr val="674EA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2"/>
          <p:cNvSpPr txBox="1"/>
          <p:nvPr/>
        </p:nvSpPr>
        <p:spPr>
          <a:xfrm>
            <a:off x="3877775" y="3449125"/>
            <a:ext cx="2773500" cy="12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38761D"/>
                </a:solidFill>
                <a:latin typeface="Arial"/>
                <a:ea typeface="Arial"/>
                <a:cs typeface="Arial"/>
                <a:sym typeface="Arial"/>
              </a:rPr>
              <a:t>Curiosity fulfillment </a:t>
            </a:r>
            <a:endParaRPr b="1" i="0" sz="1300" u="none" cap="none" strike="noStrike">
              <a:solidFill>
                <a:srgbClr val="38761D"/>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38761D"/>
                </a:solidFill>
                <a:latin typeface="Arial"/>
                <a:ea typeface="Arial"/>
                <a:cs typeface="Arial"/>
                <a:sym typeface="Arial"/>
              </a:rPr>
              <a:t>Students expressed strong interest in reading because they could learn a wide variety of topics (questionnaire score: ~3.6 / 4)</a:t>
            </a:r>
            <a:endParaRPr b="0" i="0" sz="1300" u="none" cap="none" strike="noStrike">
              <a:solidFill>
                <a:srgbClr val="38761D"/>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800" u="none" cap="none" strike="noStrike">
              <a:solidFill>
                <a:srgbClr val="AB7A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2"/>
          <p:cNvSpPr/>
          <p:nvPr/>
        </p:nvSpPr>
        <p:spPr>
          <a:xfrm>
            <a:off x="60825" y="929725"/>
            <a:ext cx="1440000" cy="779700"/>
          </a:xfrm>
          <a:prstGeom prst="roundRect">
            <a:avLst>
              <a:gd fmla="val 16667" name="adj"/>
            </a:avLst>
          </a:prstGeom>
          <a:solidFill>
            <a:srgbClr val="FFFFFF"/>
          </a:solid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073763"/>
                </a:solidFill>
                <a:latin typeface="Arial"/>
                <a:ea typeface="Arial"/>
                <a:cs typeface="Arial"/>
                <a:sym typeface="Arial"/>
              </a:rPr>
              <a:t>Positive Student Feedback</a:t>
            </a:r>
            <a:endParaRPr b="1" i="0" sz="1400" u="none" cap="none" strike="noStrike">
              <a:solidFill>
                <a:srgbClr val="073763"/>
              </a:solidFill>
              <a:latin typeface="Arial"/>
              <a:ea typeface="Arial"/>
              <a:cs typeface="Arial"/>
              <a:sym typeface="Arial"/>
            </a:endParaRPr>
          </a:p>
        </p:txBody>
      </p:sp>
      <p:sp>
        <p:nvSpPr>
          <p:cNvPr id="764" name="Google Shape;764;p42"/>
          <p:cNvSpPr/>
          <p:nvPr/>
        </p:nvSpPr>
        <p:spPr>
          <a:xfrm>
            <a:off x="60825" y="3753925"/>
            <a:ext cx="1467000" cy="863100"/>
          </a:xfrm>
          <a:prstGeom prst="roundRect">
            <a:avLst>
              <a:gd fmla="val 16667" name="adj"/>
            </a:avLst>
          </a:prstGeom>
          <a:solidFill>
            <a:srgbClr val="FFFFFF"/>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8761D"/>
                </a:solidFill>
                <a:latin typeface="Arial"/>
                <a:ea typeface="Arial"/>
                <a:cs typeface="Arial"/>
                <a:sym typeface="Arial"/>
              </a:rPr>
              <a:t>Intrinsic Motivation</a:t>
            </a:r>
            <a:endParaRPr b="1" i="0" sz="1400" u="none" cap="none" strike="noStrike">
              <a:solidFill>
                <a:srgbClr val="38761D"/>
              </a:solidFill>
              <a:latin typeface="Arial"/>
              <a:ea typeface="Arial"/>
              <a:cs typeface="Arial"/>
              <a:sym typeface="Arial"/>
            </a:endParaRPr>
          </a:p>
        </p:txBody>
      </p:sp>
      <p:sp>
        <p:nvSpPr>
          <p:cNvPr id="765" name="Google Shape;765;p42"/>
          <p:cNvSpPr/>
          <p:nvPr/>
        </p:nvSpPr>
        <p:spPr>
          <a:xfrm>
            <a:off x="52500" y="2269600"/>
            <a:ext cx="1467000" cy="779700"/>
          </a:xfrm>
          <a:prstGeom prst="roundRect">
            <a:avLst>
              <a:gd fmla="val 16667" name="adj"/>
            </a:avLst>
          </a:prstGeom>
          <a:solidFill>
            <a:srgbClr val="FFFFFF"/>
          </a:solidFill>
          <a:ln cap="flat" cmpd="sng" w="2857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83F04"/>
                </a:solidFill>
                <a:latin typeface="Arial"/>
                <a:ea typeface="Arial"/>
                <a:cs typeface="Arial"/>
                <a:sym typeface="Arial"/>
              </a:rPr>
              <a:t>Academic Improvement</a:t>
            </a:r>
            <a:endParaRPr b="1" i="0" sz="1400" u="none" cap="none" strike="noStrike">
              <a:solidFill>
                <a:srgbClr val="783F04"/>
              </a:solidFill>
              <a:latin typeface="Arial"/>
              <a:ea typeface="Arial"/>
              <a:cs typeface="Arial"/>
              <a:sym typeface="Arial"/>
            </a:endParaRPr>
          </a:p>
        </p:txBody>
      </p:sp>
      <p:sp>
        <p:nvSpPr>
          <p:cNvPr id="766" name="Google Shape;766;p42"/>
          <p:cNvSpPr txBox="1"/>
          <p:nvPr/>
        </p:nvSpPr>
        <p:spPr>
          <a:xfrm>
            <a:off x="267150" y="111450"/>
            <a:ext cx="7855800" cy="622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4D778A"/>
                </a:solidFill>
                <a:latin typeface="Arial"/>
                <a:ea typeface="Arial"/>
                <a:cs typeface="Arial"/>
                <a:sym typeface="Arial"/>
              </a:rPr>
              <a:t>Strong positive effects of gamification on learning</a:t>
            </a:r>
            <a:endParaRPr b="1" i="0" sz="2100" u="none" cap="none" strike="noStrike">
              <a:solidFill>
                <a:srgbClr val="4D778A"/>
              </a:solidFill>
              <a:latin typeface="Arial"/>
              <a:ea typeface="Arial"/>
              <a:cs typeface="Arial"/>
              <a:sym typeface="Arial"/>
            </a:endParaRPr>
          </a:p>
        </p:txBody>
      </p:sp>
      <p:sp>
        <p:nvSpPr>
          <p:cNvPr id="767" name="Google Shape;767;p42"/>
          <p:cNvSpPr txBox="1"/>
          <p:nvPr/>
        </p:nvSpPr>
        <p:spPr>
          <a:xfrm>
            <a:off x="5099350" y="4901925"/>
            <a:ext cx="3821400" cy="21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Source: Li, Mok, Cheng &amp; Chu 2018; Yin, Lee, Lee &amp; Chu, 2018; Chu, Clancy &amp; Van, 2018 </a:t>
            </a:r>
            <a:endParaRPr b="0" i="0" sz="700" u="none" cap="none" strike="noStrike">
              <a:solidFill>
                <a:srgbClr val="000000"/>
              </a:solidFill>
              <a:latin typeface="Arial"/>
              <a:ea typeface="Arial"/>
              <a:cs typeface="Arial"/>
              <a:sym typeface="Arial"/>
            </a:endParaRPr>
          </a:p>
        </p:txBody>
      </p:sp>
      <p:sp>
        <p:nvSpPr>
          <p:cNvPr id="768" name="Google Shape;768;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43"/>
          <p:cNvSpPr txBox="1"/>
          <p:nvPr/>
        </p:nvSpPr>
        <p:spPr>
          <a:xfrm>
            <a:off x="267175" y="100150"/>
            <a:ext cx="4995600" cy="622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4D778A"/>
                </a:solidFill>
                <a:latin typeface="Arial"/>
                <a:ea typeface="Arial"/>
                <a:cs typeface="Arial"/>
                <a:sym typeface="Arial"/>
              </a:rPr>
              <a:t>Key gamification features</a:t>
            </a:r>
            <a:endParaRPr b="1" i="0" sz="2100" u="none" cap="none" strike="noStrike">
              <a:solidFill>
                <a:srgbClr val="4D778A"/>
              </a:solidFill>
              <a:latin typeface="Arial"/>
              <a:ea typeface="Arial"/>
              <a:cs typeface="Arial"/>
              <a:sym typeface="Arial"/>
            </a:endParaRPr>
          </a:p>
        </p:txBody>
      </p:sp>
      <p:pic>
        <p:nvPicPr>
          <p:cNvPr id="774" name="Google Shape;774;p43"/>
          <p:cNvPicPr preferRelativeResize="0"/>
          <p:nvPr/>
        </p:nvPicPr>
        <p:blipFill rotWithShape="1">
          <a:blip r:embed="rId3">
            <a:alphaModFix/>
          </a:blip>
          <a:srcRect b="0" l="0" r="0" t="0"/>
          <a:stretch/>
        </p:blipFill>
        <p:spPr>
          <a:xfrm rot="10800000">
            <a:off x="4079750" y="372825"/>
            <a:ext cx="4666625" cy="63625"/>
          </a:xfrm>
          <a:prstGeom prst="rect">
            <a:avLst/>
          </a:prstGeom>
          <a:noFill/>
          <a:ln>
            <a:noFill/>
          </a:ln>
        </p:spPr>
      </p:pic>
      <p:sp>
        <p:nvSpPr>
          <p:cNvPr id="775" name="Google Shape;775;p43"/>
          <p:cNvSpPr txBox="1"/>
          <p:nvPr/>
        </p:nvSpPr>
        <p:spPr>
          <a:xfrm>
            <a:off x="3625225" y="2374950"/>
            <a:ext cx="2433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400" u="none" cap="none" strike="noStrike">
                <a:solidFill>
                  <a:srgbClr val="4D778A"/>
                </a:solidFill>
                <a:latin typeface="Arial"/>
                <a:ea typeface="Arial"/>
                <a:cs typeface="Arial"/>
                <a:sym typeface="Arial"/>
              </a:rPr>
              <a:t>Achievement awards </a:t>
            </a:r>
            <a:endParaRPr b="1" i="0" sz="1400" u="none" cap="none" strike="noStrike">
              <a:solidFill>
                <a:srgbClr val="4D778A"/>
              </a:solidFill>
              <a:latin typeface="Arial"/>
              <a:ea typeface="Arial"/>
              <a:cs typeface="Arial"/>
              <a:sym typeface="Arial"/>
            </a:endParaRPr>
          </a:p>
        </p:txBody>
      </p:sp>
      <p:sp>
        <p:nvSpPr>
          <p:cNvPr id="776" name="Google Shape;776;p43"/>
          <p:cNvSpPr txBox="1"/>
          <p:nvPr/>
        </p:nvSpPr>
        <p:spPr>
          <a:xfrm>
            <a:off x="3270175" y="2771450"/>
            <a:ext cx="2759700" cy="10368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674EA7"/>
              </a:buClr>
              <a:buSzPts val="1300"/>
              <a:buFont typeface="Muli"/>
              <a:buChar char="-"/>
            </a:pPr>
            <a:r>
              <a:rPr b="0" i="0" lang="en" sz="1300" u="none" cap="none" strike="noStrike">
                <a:solidFill>
                  <a:srgbClr val="674EA7"/>
                </a:solidFill>
                <a:latin typeface="Muli"/>
                <a:ea typeface="Muli"/>
                <a:cs typeface="Muli"/>
                <a:sym typeface="Muli"/>
              </a:rPr>
              <a:t>Recognition</a:t>
            </a:r>
            <a:endParaRPr b="0" i="0" sz="1300" u="none" cap="none" strike="noStrike">
              <a:solidFill>
                <a:srgbClr val="674EA7"/>
              </a:solidFill>
              <a:latin typeface="Muli"/>
              <a:ea typeface="Muli"/>
              <a:cs typeface="Muli"/>
              <a:sym typeface="Muli"/>
            </a:endParaRPr>
          </a:p>
          <a:p>
            <a:pPr indent="-311150" lvl="0" marL="457200" marR="0" rtl="0" algn="l">
              <a:lnSpc>
                <a:spcPct val="115000"/>
              </a:lnSpc>
              <a:spcBef>
                <a:spcPts val="0"/>
              </a:spcBef>
              <a:spcAft>
                <a:spcPts val="0"/>
              </a:spcAft>
              <a:buClr>
                <a:srgbClr val="674EA7"/>
              </a:buClr>
              <a:buSzPts val="1300"/>
              <a:buFont typeface="Muli"/>
              <a:buChar char="-"/>
            </a:pPr>
            <a:r>
              <a:rPr b="0" i="0" lang="en" sz="1300" u="none" cap="none" strike="noStrike">
                <a:solidFill>
                  <a:srgbClr val="674EA7"/>
                </a:solidFill>
                <a:latin typeface="Muli"/>
                <a:ea typeface="Muli"/>
                <a:cs typeface="Muli"/>
                <a:sym typeface="Muli"/>
              </a:rPr>
              <a:t>Sense of accomplishment</a:t>
            </a:r>
            <a:endParaRPr b="0" i="0" sz="1300" u="none" cap="none" strike="noStrike">
              <a:solidFill>
                <a:srgbClr val="674EA7"/>
              </a:solidFill>
              <a:latin typeface="Muli"/>
              <a:ea typeface="Muli"/>
              <a:cs typeface="Muli"/>
              <a:sym typeface="Muli"/>
            </a:endParaRPr>
          </a:p>
          <a:p>
            <a:pPr indent="-311150" lvl="0" marL="457200" marR="0" rtl="0" algn="l">
              <a:lnSpc>
                <a:spcPct val="115000"/>
              </a:lnSpc>
              <a:spcBef>
                <a:spcPts val="0"/>
              </a:spcBef>
              <a:spcAft>
                <a:spcPts val="0"/>
              </a:spcAft>
              <a:buClr>
                <a:srgbClr val="674EA7"/>
              </a:buClr>
              <a:buSzPts val="1300"/>
              <a:buFont typeface="Muli"/>
              <a:buChar char="-"/>
            </a:pPr>
            <a:r>
              <a:rPr b="0" i="0" lang="en" sz="1300" u="none" cap="none" strike="noStrike">
                <a:solidFill>
                  <a:srgbClr val="674EA7"/>
                </a:solidFill>
                <a:latin typeface="Muli"/>
                <a:ea typeface="Muli"/>
                <a:cs typeface="Muli"/>
                <a:sym typeface="Muli"/>
              </a:rPr>
              <a:t>Encourage users to aim for  higher ranks awards for further learning and improvement</a:t>
            </a:r>
            <a:endParaRPr b="0" i="0" sz="1300" u="none" cap="none" strike="noStrike">
              <a:solidFill>
                <a:srgbClr val="674EA7"/>
              </a:solidFill>
              <a:latin typeface="Muli"/>
              <a:ea typeface="Muli"/>
              <a:cs typeface="Muli"/>
              <a:sym typeface="Muli"/>
            </a:endParaRPr>
          </a:p>
        </p:txBody>
      </p:sp>
      <p:sp>
        <p:nvSpPr>
          <p:cNvPr id="777" name="Google Shape;777;p43"/>
          <p:cNvSpPr txBox="1"/>
          <p:nvPr/>
        </p:nvSpPr>
        <p:spPr>
          <a:xfrm>
            <a:off x="6819650" y="2396350"/>
            <a:ext cx="13809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400" u="none" cap="none" strike="noStrike">
                <a:solidFill>
                  <a:srgbClr val="4D778A"/>
                </a:solidFill>
                <a:latin typeface="Arial"/>
                <a:ea typeface="Arial"/>
                <a:cs typeface="Arial"/>
                <a:sym typeface="Arial"/>
              </a:rPr>
              <a:t>Leaderboard</a:t>
            </a:r>
            <a:endParaRPr b="1" i="0" sz="1400" u="none" cap="none" strike="noStrike">
              <a:solidFill>
                <a:srgbClr val="4D778A"/>
              </a:solidFill>
              <a:latin typeface="Arial"/>
              <a:ea typeface="Arial"/>
              <a:cs typeface="Arial"/>
              <a:sym typeface="Arial"/>
            </a:endParaRPr>
          </a:p>
        </p:txBody>
      </p:sp>
      <p:sp>
        <p:nvSpPr>
          <p:cNvPr id="778" name="Google Shape;778;p43"/>
          <p:cNvSpPr txBox="1"/>
          <p:nvPr/>
        </p:nvSpPr>
        <p:spPr>
          <a:xfrm>
            <a:off x="6012850" y="2789950"/>
            <a:ext cx="2817900" cy="10368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3D85C6"/>
              </a:buClr>
              <a:buSzPts val="1300"/>
              <a:buFont typeface="Muli"/>
              <a:buChar char="-"/>
            </a:pPr>
            <a:r>
              <a:rPr b="0" i="0" lang="en" sz="1300" u="none" cap="none" strike="noStrike">
                <a:solidFill>
                  <a:srgbClr val="3D85C6"/>
                </a:solidFill>
                <a:latin typeface="Muli"/>
                <a:ea typeface="Muli"/>
                <a:cs typeface="Muli"/>
                <a:sym typeface="Muli"/>
              </a:rPr>
              <a:t>Fosters constructive competition with other users</a:t>
            </a:r>
            <a:endParaRPr b="0" i="0" sz="1300" u="none" cap="none" strike="noStrike">
              <a:solidFill>
                <a:srgbClr val="3D85C6"/>
              </a:solidFill>
              <a:latin typeface="Muli"/>
              <a:ea typeface="Muli"/>
              <a:cs typeface="Muli"/>
              <a:sym typeface="Muli"/>
            </a:endParaRPr>
          </a:p>
          <a:p>
            <a:pPr indent="-311150" lvl="0" marL="457200" marR="0" rtl="0" algn="l">
              <a:lnSpc>
                <a:spcPct val="115000"/>
              </a:lnSpc>
              <a:spcBef>
                <a:spcPts val="0"/>
              </a:spcBef>
              <a:spcAft>
                <a:spcPts val="0"/>
              </a:spcAft>
              <a:buClr>
                <a:srgbClr val="3D85C6"/>
              </a:buClr>
              <a:buSzPts val="1300"/>
              <a:buFont typeface="Muli"/>
              <a:buChar char="-"/>
            </a:pPr>
            <a:r>
              <a:rPr b="0" i="0" lang="en" sz="1300" u="none" cap="none" strike="noStrike">
                <a:solidFill>
                  <a:srgbClr val="3D85C6"/>
                </a:solidFill>
                <a:latin typeface="Muli"/>
                <a:ea typeface="Muli"/>
                <a:cs typeface="Muli"/>
                <a:sym typeface="Muli"/>
              </a:rPr>
              <a:t>Motivates users for higher achievements</a:t>
            </a:r>
            <a:endParaRPr b="0" i="0" sz="1300" u="none" cap="none" strike="noStrike">
              <a:solidFill>
                <a:srgbClr val="3D85C6"/>
              </a:solidFill>
              <a:latin typeface="Muli"/>
              <a:ea typeface="Muli"/>
              <a:cs typeface="Muli"/>
              <a:sym typeface="Muli"/>
            </a:endParaRPr>
          </a:p>
          <a:p>
            <a:pPr indent="-311150" lvl="0" marL="457200" marR="0" rtl="0" algn="l">
              <a:lnSpc>
                <a:spcPct val="115000"/>
              </a:lnSpc>
              <a:spcBef>
                <a:spcPts val="0"/>
              </a:spcBef>
              <a:spcAft>
                <a:spcPts val="0"/>
              </a:spcAft>
              <a:buClr>
                <a:srgbClr val="3D85C6"/>
              </a:buClr>
              <a:buSzPts val="1300"/>
              <a:buFont typeface="Muli"/>
              <a:buChar char="-"/>
            </a:pPr>
            <a:r>
              <a:rPr b="0" i="0" lang="en" sz="1300" u="none" cap="none" strike="noStrike">
                <a:solidFill>
                  <a:srgbClr val="3D85C6"/>
                </a:solidFill>
                <a:latin typeface="Muli"/>
                <a:ea typeface="Muli"/>
                <a:cs typeface="Muli"/>
                <a:sym typeface="Muli"/>
              </a:rPr>
              <a:t>Highlight the wide range of possibilities</a:t>
            </a:r>
            <a:endParaRPr b="0" i="0" sz="1300" u="none" cap="none" strike="noStrike">
              <a:solidFill>
                <a:srgbClr val="3D85C6"/>
              </a:solidFill>
              <a:latin typeface="Muli"/>
              <a:ea typeface="Muli"/>
              <a:cs typeface="Muli"/>
              <a:sym typeface="Muli"/>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3D85C6"/>
              </a:solidFill>
              <a:latin typeface="Muli"/>
              <a:ea typeface="Muli"/>
              <a:cs typeface="Muli"/>
              <a:sym typeface="Muli"/>
            </a:endParaRPr>
          </a:p>
        </p:txBody>
      </p:sp>
      <p:pic>
        <p:nvPicPr>
          <p:cNvPr id="779" name="Google Shape;779;p43"/>
          <p:cNvPicPr preferRelativeResize="0"/>
          <p:nvPr/>
        </p:nvPicPr>
        <p:blipFill rotWithShape="1">
          <a:blip r:embed="rId4">
            <a:alphaModFix/>
          </a:blip>
          <a:srcRect b="0" l="0" r="0" t="0"/>
          <a:stretch/>
        </p:blipFill>
        <p:spPr>
          <a:xfrm>
            <a:off x="1034125" y="1142900"/>
            <a:ext cx="1208000" cy="1208000"/>
          </a:xfrm>
          <a:prstGeom prst="rect">
            <a:avLst/>
          </a:prstGeom>
          <a:noFill/>
          <a:ln>
            <a:noFill/>
          </a:ln>
        </p:spPr>
      </p:pic>
      <p:pic>
        <p:nvPicPr>
          <p:cNvPr id="780" name="Google Shape;780;p43"/>
          <p:cNvPicPr preferRelativeResize="0"/>
          <p:nvPr/>
        </p:nvPicPr>
        <p:blipFill rotWithShape="1">
          <a:blip r:embed="rId5">
            <a:alphaModFix/>
          </a:blip>
          <a:srcRect b="0" l="0" r="0" t="0"/>
          <a:stretch/>
        </p:blipFill>
        <p:spPr>
          <a:xfrm>
            <a:off x="2266550" y="1927400"/>
            <a:ext cx="273250" cy="273250"/>
          </a:xfrm>
          <a:prstGeom prst="rect">
            <a:avLst/>
          </a:prstGeom>
          <a:noFill/>
          <a:ln>
            <a:noFill/>
          </a:ln>
        </p:spPr>
      </p:pic>
      <p:sp>
        <p:nvSpPr>
          <p:cNvPr id="781" name="Google Shape;781;p43"/>
          <p:cNvSpPr txBox="1"/>
          <p:nvPr/>
        </p:nvSpPr>
        <p:spPr>
          <a:xfrm>
            <a:off x="469150" y="2396350"/>
            <a:ext cx="2759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400" u="none" cap="none" strike="noStrike">
                <a:solidFill>
                  <a:srgbClr val="4D778A"/>
                </a:solidFill>
                <a:latin typeface="Arial"/>
                <a:ea typeface="Arial"/>
                <a:cs typeface="Arial"/>
                <a:sym typeface="Arial"/>
              </a:rPr>
              <a:t>Speech training with scoring</a:t>
            </a:r>
            <a:endParaRPr b="1" i="0" sz="1400" u="none" cap="none" strike="noStrike">
              <a:solidFill>
                <a:srgbClr val="4D778A"/>
              </a:solidFill>
              <a:latin typeface="Arial"/>
              <a:ea typeface="Arial"/>
              <a:cs typeface="Arial"/>
              <a:sym typeface="Arial"/>
            </a:endParaRPr>
          </a:p>
        </p:txBody>
      </p:sp>
      <p:sp>
        <p:nvSpPr>
          <p:cNvPr id="782" name="Google Shape;782;p43"/>
          <p:cNvSpPr txBox="1"/>
          <p:nvPr/>
        </p:nvSpPr>
        <p:spPr>
          <a:xfrm>
            <a:off x="310050" y="2745050"/>
            <a:ext cx="2817900" cy="10368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0B5394"/>
              </a:buClr>
              <a:buSzPts val="1300"/>
              <a:buFont typeface="Muli"/>
              <a:buChar char="-"/>
            </a:pPr>
            <a:r>
              <a:rPr b="0" i="0" lang="en" sz="1300" u="none" cap="none" strike="noStrike">
                <a:solidFill>
                  <a:srgbClr val="0B5394"/>
                </a:solidFill>
                <a:latin typeface="Muli"/>
                <a:ea typeface="Muli"/>
                <a:cs typeface="Muli"/>
                <a:sym typeface="Muli"/>
              </a:rPr>
              <a:t>Game-like speaking exercise</a:t>
            </a:r>
            <a:endParaRPr b="0" i="0" sz="1300" u="none" cap="none" strike="noStrike">
              <a:solidFill>
                <a:srgbClr val="0B5394"/>
              </a:solidFill>
              <a:latin typeface="Muli"/>
              <a:ea typeface="Muli"/>
              <a:cs typeface="Muli"/>
              <a:sym typeface="Muli"/>
            </a:endParaRPr>
          </a:p>
          <a:p>
            <a:pPr indent="-311150" lvl="0" marL="457200" marR="0" rtl="0" algn="l">
              <a:lnSpc>
                <a:spcPct val="115000"/>
              </a:lnSpc>
              <a:spcBef>
                <a:spcPts val="0"/>
              </a:spcBef>
              <a:spcAft>
                <a:spcPts val="0"/>
              </a:spcAft>
              <a:buClr>
                <a:srgbClr val="0B5394"/>
              </a:buClr>
              <a:buSzPts val="1300"/>
              <a:buFont typeface="Muli"/>
              <a:buChar char="-"/>
            </a:pPr>
            <a:r>
              <a:rPr b="0" i="0" lang="en" sz="1300" u="none" cap="none" strike="noStrike">
                <a:solidFill>
                  <a:srgbClr val="0B5394"/>
                </a:solidFill>
                <a:latin typeface="Muli"/>
                <a:ea typeface="Muli"/>
                <a:cs typeface="Muli"/>
                <a:sym typeface="Muli"/>
              </a:rPr>
              <a:t>Achievable challenges</a:t>
            </a:r>
            <a:endParaRPr b="0" i="0" sz="1300" u="none" cap="none" strike="noStrike">
              <a:solidFill>
                <a:srgbClr val="0B5394"/>
              </a:solidFill>
              <a:latin typeface="Muli"/>
              <a:ea typeface="Muli"/>
              <a:cs typeface="Muli"/>
              <a:sym typeface="Muli"/>
            </a:endParaRPr>
          </a:p>
          <a:p>
            <a:pPr indent="-311150" lvl="0" marL="457200" marR="0" rtl="0" algn="l">
              <a:lnSpc>
                <a:spcPct val="115000"/>
              </a:lnSpc>
              <a:spcBef>
                <a:spcPts val="0"/>
              </a:spcBef>
              <a:spcAft>
                <a:spcPts val="0"/>
              </a:spcAft>
              <a:buClr>
                <a:srgbClr val="0B5394"/>
              </a:buClr>
              <a:buSzPts val="1300"/>
              <a:buFont typeface="Muli"/>
              <a:buChar char="-"/>
            </a:pPr>
            <a:r>
              <a:rPr b="0" i="0" lang="en" sz="1300" u="none" cap="none" strike="noStrike">
                <a:solidFill>
                  <a:srgbClr val="0B5394"/>
                </a:solidFill>
                <a:latin typeface="Muli"/>
                <a:ea typeface="Muli"/>
                <a:cs typeface="Muli"/>
                <a:sym typeface="Muli"/>
              </a:rPr>
              <a:t>Scoring provides standards and guidance for improvement and multiple attempts</a:t>
            </a:r>
            <a:endParaRPr b="0" i="0" sz="1300" u="none" cap="none" strike="noStrike">
              <a:solidFill>
                <a:srgbClr val="0B5394"/>
              </a:solidFill>
              <a:latin typeface="Muli"/>
              <a:ea typeface="Muli"/>
              <a:cs typeface="Muli"/>
              <a:sym typeface="Muli"/>
            </a:endParaRPr>
          </a:p>
        </p:txBody>
      </p:sp>
      <p:pic>
        <p:nvPicPr>
          <p:cNvPr id="783" name="Google Shape;783;p43"/>
          <p:cNvPicPr preferRelativeResize="0"/>
          <p:nvPr/>
        </p:nvPicPr>
        <p:blipFill rotWithShape="1">
          <a:blip r:embed="rId6">
            <a:alphaModFix/>
          </a:blip>
          <a:srcRect b="0" l="0" r="0" t="0"/>
          <a:stretch/>
        </p:blipFill>
        <p:spPr>
          <a:xfrm>
            <a:off x="6664325" y="1035375"/>
            <a:ext cx="1315525" cy="1315525"/>
          </a:xfrm>
          <a:prstGeom prst="rect">
            <a:avLst/>
          </a:prstGeom>
          <a:noFill/>
          <a:ln>
            <a:noFill/>
          </a:ln>
        </p:spPr>
      </p:pic>
      <p:sp>
        <p:nvSpPr>
          <p:cNvPr id="784" name="Google Shape;784;p43"/>
          <p:cNvSpPr txBox="1"/>
          <p:nvPr/>
        </p:nvSpPr>
        <p:spPr>
          <a:xfrm>
            <a:off x="7185427" y="2005075"/>
            <a:ext cx="273300" cy="4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785" name="Google Shape;785;p43"/>
          <p:cNvSpPr txBox="1"/>
          <p:nvPr/>
        </p:nvSpPr>
        <p:spPr>
          <a:xfrm>
            <a:off x="7665752" y="2005075"/>
            <a:ext cx="273300" cy="4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786" name="Google Shape;786;p43"/>
          <p:cNvSpPr txBox="1"/>
          <p:nvPr/>
        </p:nvSpPr>
        <p:spPr>
          <a:xfrm>
            <a:off x="6705102" y="2005075"/>
            <a:ext cx="273300" cy="4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pic>
        <p:nvPicPr>
          <p:cNvPr id="787" name="Google Shape;787;p43"/>
          <p:cNvPicPr preferRelativeResize="0"/>
          <p:nvPr/>
        </p:nvPicPr>
        <p:blipFill rotWithShape="1">
          <a:blip r:embed="rId7">
            <a:alphaModFix/>
          </a:blip>
          <a:srcRect b="0" l="0" r="0" t="0"/>
          <a:stretch/>
        </p:blipFill>
        <p:spPr>
          <a:xfrm>
            <a:off x="3973350" y="1076499"/>
            <a:ext cx="1274424" cy="1274400"/>
          </a:xfrm>
          <a:prstGeom prst="rect">
            <a:avLst/>
          </a:prstGeom>
          <a:noFill/>
          <a:ln>
            <a:noFill/>
          </a:ln>
        </p:spPr>
      </p:pic>
      <p:sp>
        <p:nvSpPr>
          <p:cNvPr id="788" name="Google Shape;788;p43"/>
          <p:cNvSpPr txBox="1"/>
          <p:nvPr/>
        </p:nvSpPr>
        <p:spPr>
          <a:xfrm>
            <a:off x="267175" y="4478625"/>
            <a:ext cx="8146800" cy="34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134F5C"/>
                </a:solidFill>
                <a:latin typeface="Muli"/>
                <a:ea typeface="Muli"/>
                <a:cs typeface="Muli"/>
                <a:sym typeface="Muli"/>
              </a:rPr>
              <a:t>All of the above features are supported by AI robot to ensure a fun-filled experience.</a:t>
            </a:r>
            <a:endParaRPr b="1" i="0" sz="1400" u="none" cap="none" strike="noStrike">
              <a:solidFill>
                <a:srgbClr val="134F5C"/>
              </a:solidFill>
              <a:latin typeface="Muli"/>
              <a:ea typeface="Muli"/>
              <a:cs typeface="Muli"/>
              <a:sym typeface="Mul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34F5C"/>
              </a:solidFill>
              <a:latin typeface="Muli"/>
              <a:ea typeface="Muli"/>
              <a:cs typeface="Muli"/>
              <a:sym typeface="Muli"/>
            </a:endParaRPr>
          </a:p>
        </p:txBody>
      </p:sp>
      <p:pic>
        <p:nvPicPr>
          <p:cNvPr descr="C:\Users\HH\AppData\Local\Microsoft\Windows\INetCache\IE\240ZFUOF\happy_robot_remix_monsterbraingames[1].png" id="789" name="Google Shape;789;p43"/>
          <p:cNvPicPr preferRelativeResize="0"/>
          <p:nvPr/>
        </p:nvPicPr>
        <p:blipFill rotWithShape="1">
          <a:blip r:embed="rId8">
            <a:alphaModFix/>
          </a:blip>
          <a:srcRect b="61524" l="7684" r="24235" t="6004"/>
          <a:stretch/>
        </p:blipFill>
        <p:spPr>
          <a:xfrm rot="1032963">
            <a:off x="7672652" y="4338328"/>
            <a:ext cx="1081751" cy="507025"/>
          </a:xfrm>
          <a:prstGeom prst="rect">
            <a:avLst/>
          </a:prstGeom>
          <a:noFill/>
          <a:ln>
            <a:noFill/>
          </a:ln>
        </p:spPr>
      </p:pic>
      <p:sp>
        <p:nvSpPr>
          <p:cNvPr id="790" name="Google Shape;790;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44"/>
          <p:cNvSpPr txBox="1"/>
          <p:nvPr/>
        </p:nvSpPr>
        <p:spPr>
          <a:xfrm>
            <a:off x="283025" y="622200"/>
            <a:ext cx="3837900" cy="909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1600" u="none" cap="none" strike="noStrike">
                <a:solidFill>
                  <a:srgbClr val="6D9EEB"/>
                </a:solidFill>
                <a:latin typeface="Muli"/>
                <a:ea typeface="Muli"/>
                <a:cs typeface="Muli"/>
                <a:sym typeface="Muli"/>
              </a:rPr>
              <a:t>SmartBook</a:t>
            </a:r>
            <a:r>
              <a:rPr b="1" baseline="30000" i="0" lang="en" sz="1600" u="none" cap="none" strike="noStrike">
                <a:solidFill>
                  <a:srgbClr val="6D9EEB"/>
                </a:solidFill>
                <a:latin typeface="Muli"/>
                <a:ea typeface="Muli"/>
                <a:cs typeface="Muli"/>
                <a:sym typeface="Muli"/>
              </a:rPr>
              <a:t>TM</a:t>
            </a:r>
            <a:r>
              <a:rPr b="1" baseline="30000" i="0" lang="en" sz="2100" u="none" cap="none" strike="noStrike">
                <a:solidFill>
                  <a:srgbClr val="4D778A"/>
                </a:solidFill>
                <a:latin typeface="Muli"/>
                <a:ea typeface="Muli"/>
                <a:cs typeface="Muli"/>
                <a:sym typeface="Muli"/>
              </a:rPr>
              <a:t> </a:t>
            </a:r>
            <a:r>
              <a:rPr b="1" i="0" lang="en" sz="1600" u="none" cap="none" strike="noStrike">
                <a:solidFill>
                  <a:srgbClr val="6FA8DC"/>
                </a:solidFill>
                <a:latin typeface="Muli"/>
                <a:ea typeface="Muli"/>
                <a:cs typeface="Muli"/>
                <a:sym typeface="Muli"/>
              </a:rPr>
              <a:t>Multilingual interface</a:t>
            </a:r>
            <a:endParaRPr b="1" i="0" sz="1600" u="none" cap="none" strike="noStrike">
              <a:solidFill>
                <a:srgbClr val="6FA8DC"/>
              </a:solidFill>
              <a:latin typeface="Muli"/>
              <a:ea typeface="Muli"/>
              <a:cs typeface="Muli"/>
              <a:sym typeface="Muli"/>
            </a:endParaRPr>
          </a:p>
          <a:p>
            <a:pPr indent="0" lvl="0" marL="0" marR="0" rtl="0" algn="ctr">
              <a:lnSpc>
                <a:spcPct val="115000"/>
              </a:lnSpc>
              <a:spcBef>
                <a:spcPts val="0"/>
              </a:spcBef>
              <a:spcAft>
                <a:spcPts val="0"/>
              </a:spcAft>
              <a:buClr>
                <a:schemeClr val="dk1"/>
              </a:buClr>
              <a:buSzPts val="1100"/>
              <a:buFont typeface="Arial"/>
              <a:buNone/>
            </a:pPr>
            <a:r>
              <a:rPr b="1" i="0" lang="en" sz="1600" u="none" cap="none" strike="noStrike">
                <a:solidFill>
                  <a:srgbClr val="6FA8DC"/>
                </a:solidFill>
                <a:latin typeface="Muli"/>
                <a:ea typeface="Muli"/>
                <a:cs typeface="Muli"/>
                <a:sym typeface="Muli"/>
              </a:rPr>
              <a:t>(With choice of</a:t>
            </a:r>
            <a:endParaRPr b="1" i="0" sz="1600" u="none" cap="none" strike="noStrike">
              <a:solidFill>
                <a:srgbClr val="6FA8DC"/>
              </a:solidFill>
              <a:latin typeface="Muli"/>
              <a:ea typeface="Muli"/>
              <a:cs typeface="Muli"/>
              <a:sym typeface="Muli"/>
            </a:endParaRPr>
          </a:p>
          <a:p>
            <a:pPr indent="0" lvl="0" marL="0" marR="0" rtl="0" algn="ctr">
              <a:lnSpc>
                <a:spcPct val="115000"/>
              </a:lnSpc>
              <a:spcBef>
                <a:spcPts val="0"/>
              </a:spcBef>
              <a:spcAft>
                <a:spcPts val="0"/>
              </a:spcAft>
              <a:buClr>
                <a:schemeClr val="dk1"/>
              </a:buClr>
              <a:buSzPts val="1100"/>
              <a:buFont typeface="Arial"/>
              <a:buNone/>
            </a:pPr>
            <a:r>
              <a:rPr b="1" i="0" lang="en" sz="1600" u="none" cap="none" strike="noStrike">
                <a:solidFill>
                  <a:srgbClr val="6FA8DC"/>
                </a:solidFill>
                <a:latin typeface="Muli"/>
                <a:ea typeface="Muli"/>
                <a:cs typeface="Muli"/>
                <a:sym typeface="Muli"/>
              </a:rPr>
              <a:t>Chinese and English)</a:t>
            </a:r>
            <a:endParaRPr b="1" i="0" sz="1600" u="none" cap="none" strike="noStrike">
              <a:solidFill>
                <a:srgbClr val="6FA8DC"/>
              </a:solidFill>
              <a:latin typeface="Muli"/>
              <a:ea typeface="Muli"/>
              <a:cs typeface="Muli"/>
              <a:sym typeface="Muli"/>
            </a:endParaRPr>
          </a:p>
          <a:p>
            <a:pPr indent="0" lvl="0" marL="0" marR="0" rtl="0" algn="ctr">
              <a:lnSpc>
                <a:spcPct val="100000"/>
              </a:lnSpc>
              <a:spcBef>
                <a:spcPts val="0"/>
              </a:spcBef>
              <a:spcAft>
                <a:spcPts val="0"/>
              </a:spcAft>
              <a:buClr>
                <a:srgbClr val="000000"/>
              </a:buClr>
              <a:buSzPts val="1000"/>
              <a:buFont typeface="Arial"/>
              <a:buNone/>
            </a:pPr>
            <a:r>
              <a:t/>
            </a:r>
            <a:endParaRPr b="1" i="0" sz="1600" u="none" cap="none" strike="noStrike">
              <a:solidFill>
                <a:srgbClr val="6FA8DC"/>
              </a:solidFill>
              <a:latin typeface="Muli"/>
              <a:ea typeface="Muli"/>
              <a:cs typeface="Muli"/>
              <a:sym typeface="Muli"/>
            </a:endParaRPr>
          </a:p>
        </p:txBody>
      </p:sp>
      <p:pic>
        <p:nvPicPr>
          <p:cNvPr id="796" name="Google Shape;796;p44"/>
          <p:cNvPicPr preferRelativeResize="0"/>
          <p:nvPr/>
        </p:nvPicPr>
        <p:blipFill rotWithShape="1">
          <a:blip r:embed="rId4">
            <a:alphaModFix/>
          </a:blip>
          <a:srcRect b="0" l="0" r="0" t="0"/>
          <a:stretch/>
        </p:blipFill>
        <p:spPr>
          <a:xfrm>
            <a:off x="283037" y="1590375"/>
            <a:ext cx="3973225" cy="2875675"/>
          </a:xfrm>
          <a:prstGeom prst="rect">
            <a:avLst/>
          </a:prstGeom>
          <a:noFill/>
          <a:ln>
            <a:noFill/>
          </a:ln>
        </p:spPr>
      </p:pic>
      <p:pic>
        <p:nvPicPr>
          <p:cNvPr descr="C:\Users\HH\AppData\Local\Microsoft\Windows\INetCache\IE\240ZFUOF\happy_robot_remix_monsterbraingames[1].png" id="797" name="Google Shape;797;p44"/>
          <p:cNvPicPr preferRelativeResize="0"/>
          <p:nvPr/>
        </p:nvPicPr>
        <p:blipFill rotWithShape="1">
          <a:blip r:embed="rId5">
            <a:alphaModFix/>
          </a:blip>
          <a:srcRect b="0" l="0" r="0" t="0"/>
          <a:stretch/>
        </p:blipFill>
        <p:spPr>
          <a:xfrm>
            <a:off x="702100" y="2772028"/>
            <a:ext cx="1642200" cy="1379274"/>
          </a:xfrm>
          <a:prstGeom prst="rect">
            <a:avLst/>
          </a:prstGeom>
          <a:noFill/>
          <a:ln>
            <a:noFill/>
          </a:ln>
        </p:spPr>
      </p:pic>
      <p:sp>
        <p:nvSpPr>
          <p:cNvPr id="798" name="Google Shape;798;p44"/>
          <p:cNvSpPr/>
          <p:nvPr/>
        </p:nvSpPr>
        <p:spPr>
          <a:xfrm>
            <a:off x="1300474" y="1937400"/>
            <a:ext cx="2477400" cy="715200"/>
          </a:xfrm>
          <a:prstGeom prst="wedgeEllipseCallout">
            <a:avLst>
              <a:gd fmla="val -30160" name="adj1"/>
              <a:gd fmla="val 52929" name="adj2"/>
            </a:avLst>
          </a:prstGeom>
          <a:solidFill>
            <a:srgbClr val="EAD1D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vo"/>
                <a:ea typeface="Arvo"/>
                <a:cs typeface="Arvo"/>
                <a:sym typeface="Arvo"/>
              </a:rPr>
              <a:t>Hi, I am Max – your study buddy!</a:t>
            </a:r>
            <a:endParaRPr b="0" i="0" sz="1200" u="none" cap="none" strike="noStrike">
              <a:solidFill>
                <a:srgbClr val="000000"/>
              </a:solidFill>
              <a:latin typeface="Arvo"/>
              <a:ea typeface="Arvo"/>
              <a:cs typeface="Arvo"/>
              <a:sym typeface="Arvo"/>
            </a:endParaRPr>
          </a:p>
        </p:txBody>
      </p:sp>
      <p:sp>
        <p:nvSpPr>
          <p:cNvPr id="799" name="Google Shape;799;p44"/>
          <p:cNvSpPr/>
          <p:nvPr/>
        </p:nvSpPr>
        <p:spPr>
          <a:xfrm>
            <a:off x="2437988" y="2798163"/>
            <a:ext cx="1175700" cy="55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中文</a:t>
            </a:r>
            <a:endParaRPr b="0" i="0" sz="1400" u="none" cap="none" strike="noStrike">
              <a:solidFill>
                <a:srgbClr val="000000"/>
              </a:solidFill>
              <a:latin typeface="Arial"/>
              <a:ea typeface="Arial"/>
              <a:cs typeface="Arial"/>
              <a:sym typeface="Arial"/>
            </a:endParaRPr>
          </a:p>
        </p:txBody>
      </p:sp>
      <p:sp>
        <p:nvSpPr>
          <p:cNvPr id="800" name="Google Shape;800;p44"/>
          <p:cNvSpPr/>
          <p:nvPr/>
        </p:nvSpPr>
        <p:spPr>
          <a:xfrm>
            <a:off x="2438000" y="3498750"/>
            <a:ext cx="1175700" cy="55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English</a:t>
            </a:r>
            <a:endParaRPr b="0" i="0" sz="1400" u="none" cap="none" strike="noStrike">
              <a:solidFill>
                <a:srgbClr val="000000"/>
              </a:solidFill>
              <a:latin typeface="Arial"/>
              <a:ea typeface="Arial"/>
              <a:cs typeface="Arial"/>
              <a:sym typeface="Arial"/>
            </a:endParaRPr>
          </a:p>
        </p:txBody>
      </p:sp>
      <p:pic>
        <p:nvPicPr>
          <p:cNvPr id="801" name="Google Shape;801;p44"/>
          <p:cNvPicPr preferRelativeResize="0"/>
          <p:nvPr/>
        </p:nvPicPr>
        <p:blipFill rotWithShape="1">
          <a:blip r:embed="rId6">
            <a:alphaModFix/>
          </a:blip>
          <a:srcRect b="0" l="0" r="0" t="0"/>
          <a:stretch/>
        </p:blipFill>
        <p:spPr>
          <a:xfrm rot="-1057964">
            <a:off x="3266535" y="3897643"/>
            <a:ext cx="167332" cy="216643"/>
          </a:xfrm>
          <a:prstGeom prst="rect">
            <a:avLst/>
          </a:prstGeom>
          <a:noFill/>
          <a:ln>
            <a:noFill/>
          </a:ln>
        </p:spPr>
      </p:pic>
      <p:sp>
        <p:nvSpPr>
          <p:cNvPr id="802" name="Google Shape;802;p44"/>
          <p:cNvSpPr txBox="1"/>
          <p:nvPr/>
        </p:nvSpPr>
        <p:spPr>
          <a:xfrm>
            <a:off x="4039869" y="4381350"/>
            <a:ext cx="3239700" cy="6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3" name="Google Shape;803;p44"/>
          <p:cNvPicPr preferRelativeResize="0"/>
          <p:nvPr/>
        </p:nvPicPr>
        <p:blipFill rotWithShape="1">
          <a:blip r:embed="rId4">
            <a:alphaModFix/>
          </a:blip>
          <a:srcRect b="0" l="0" r="0" t="0"/>
          <a:stretch/>
        </p:blipFill>
        <p:spPr>
          <a:xfrm>
            <a:off x="4356125" y="616575"/>
            <a:ext cx="4666425" cy="3642425"/>
          </a:xfrm>
          <a:prstGeom prst="rect">
            <a:avLst/>
          </a:prstGeom>
          <a:noFill/>
          <a:ln>
            <a:noFill/>
          </a:ln>
        </p:spPr>
      </p:pic>
      <p:sp>
        <p:nvSpPr>
          <p:cNvPr id="804" name="Google Shape;804;p44"/>
          <p:cNvSpPr txBox="1"/>
          <p:nvPr/>
        </p:nvSpPr>
        <p:spPr>
          <a:xfrm>
            <a:off x="4988075" y="652937"/>
            <a:ext cx="14745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4"/>
          <p:cNvSpPr/>
          <p:nvPr/>
        </p:nvSpPr>
        <p:spPr>
          <a:xfrm>
            <a:off x="4988075" y="960275"/>
            <a:ext cx="2047800" cy="499200"/>
          </a:xfrm>
          <a:prstGeom prst="wedgeRectCallout">
            <a:avLst>
              <a:gd fmla="val -40417" name="adj1"/>
              <a:gd fmla="val 76232"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Hi! I’m your Max, your study buddy. What’s your name?</a:t>
            </a:r>
            <a:endParaRPr b="0" i="0" sz="1050" u="none" cap="none" strike="noStrike">
              <a:solidFill>
                <a:srgbClr val="000000"/>
              </a:solidFill>
              <a:latin typeface="Arial"/>
              <a:ea typeface="Arial"/>
              <a:cs typeface="Arial"/>
              <a:sym typeface="Arial"/>
            </a:endParaRPr>
          </a:p>
        </p:txBody>
      </p:sp>
      <p:sp>
        <p:nvSpPr>
          <p:cNvPr id="806" name="Google Shape;806;p44"/>
          <p:cNvSpPr/>
          <p:nvPr/>
        </p:nvSpPr>
        <p:spPr>
          <a:xfrm>
            <a:off x="7334675" y="1531250"/>
            <a:ext cx="1175700" cy="259200"/>
          </a:xfrm>
          <a:prstGeom prst="wedgeRectCallout">
            <a:avLst>
              <a:gd fmla="val 42732" name="adj1"/>
              <a:gd fmla="val 82731"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Hi, I am 007.</a:t>
            </a:r>
            <a:endParaRPr b="0" i="0" sz="1050" u="none" cap="none" strike="noStrike">
              <a:solidFill>
                <a:srgbClr val="000000"/>
              </a:solidFill>
              <a:latin typeface="Arial"/>
              <a:ea typeface="Arial"/>
              <a:cs typeface="Arial"/>
              <a:sym typeface="Arial"/>
            </a:endParaRPr>
          </a:p>
        </p:txBody>
      </p:sp>
      <p:sp>
        <p:nvSpPr>
          <p:cNvPr id="807" name="Google Shape;807;p44"/>
          <p:cNvSpPr/>
          <p:nvPr/>
        </p:nvSpPr>
        <p:spPr>
          <a:xfrm>
            <a:off x="4988075" y="1852525"/>
            <a:ext cx="1537800" cy="441900"/>
          </a:xfrm>
          <a:prstGeom prst="wedgeRectCallout">
            <a:avLst>
              <a:gd fmla="val -37347" name="adj1"/>
              <a:gd fmla="val 75931"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007, Hello! Welcome!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How old are you?</a:t>
            </a:r>
            <a:endParaRPr b="0" i="0" sz="1050" u="none" cap="none" strike="noStrike">
              <a:solidFill>
                <a:srgbClr val="000000"/>
              </a:solidFill>
              <a:latin typeface="Arial"/>
              <a:ea typeface="Arial"/>
              <a:cs typeface="Arial"/>
              <a:sym typeface="Arial"/>
            </a:endParaRPr>
          </a:p>
        </p:txBody>
      </p:sp>
      <p:sp>
        <p:nvSpPr>
          <p:cNvPr id="808" name="Google Shape;808;p44"/>
          <p:cNvSpPr/>
          <p:nvPr/>
        </p:nvSpPr>
        <p:spPr>
          <a:xfrm>
            <a:off x="7334825" y="2331400"/>
            <a:ext cx="1175700" cy="259200"/>
          </a:xfrm>
          <a:prstGeom prst="wedgeRectCallout">
            <a:avLst>
              <a:gd fmla="val 39113" name="adj1"/>
              <a:gd fmla="val 87471"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I am 10.</a:t>
            </a:r>
            <a:endParaRPr b="0" i="0" sz="1050" u="none" cap="none" strike="noStrike">
              <a:solidFill>
                <a:srgbClr val="000000"/>
              </a:solidFill>
              <a:latin typeface="Arial"/>
              <a:ea typeface="Arial"/>
              <a:cs typeface="Arial"/>
              <a:sym typeface="Arial"/>
            </a:endParaRPr>
          </a:p>
        </p:txBody>
      </p:sp>
      <p:sp>
        <p:nvSpPr>
          <p:cNvPr id="809" name="Google Shape;809;p44"/>
          <p:cNvSpPr/>
          <p:nvPr/>
        </p:nvSpPr>
        <p:spPr>
          <a:xfrm>
            <a:off x="4988075" y="2575650"/>
            <a:ext cx="2136300" cy="622200"/>
          </a:xfrm>
          <a:prstGeom prst="wedgeRectCallout">
            <a:avLst>
              <a:gd fmla="val -39761" name="adj1"/>
              <a:gd fmla="val 74592"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Now that I know something about you, may I know what books you’d like to read today?</a:t>
            </a:r>
            <a:endParaRPr b="0" i="0" sz="1050" u="none" cap="none" strike="noStrike">
              <a:solidFill>
                <a:srgbClr val="000000"/>
              </a:solidFill>
              <a:latin typeface="Arial"/>
              <a:ea typeface="Arial"/>
              <a:cs typeface="Arial"/>
              <a:sym typeface="Arial"/>
            </a:endParaRPr>
          </a:p>
        </p:txBody>
      </p:sp>
      <p:sp>
        <p:nvSpPr>
          <p:cNvPr id="810" name="Google Shape;810;p44"/>
          <p:cNvSpPr/>
          <p:nvPr/>
        </p:nvSpPr>
        <p:spPr>
          <a:xfrm>
            <a:off x="6526025" y="3225776"/>
            <a:ext cx="2112600" cy="362400"/>
          </a:xfrm>
          <a:prstGeom prst="wedgeRectCallout">
            <a:avLst>
              <a:gd fmla="val 43738" name="adj1"/>
              <a:gd fmla="val 82420"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I would like to read books about </a:t>
            </a:r>
            <a:r>
              <a:rPr b="1" i="0" lang="en" sz="1050" u="sng" cap="none" strike="noStrike">
                <a:solidFill>
                  <a:srgbClr val="FF0000"/>
                </a:solidFill>
                <a:latin typeface="Arial"/>
                <a:ea typeface="Arial"/>
                <a:cs typeface="Arial"/>
                <a:sym typeface="Arial"/>
              </a:rPr>
              <a:t>animals</a:t>
            </a:r>
            <a:r>
              <a:rPr b="0" i="0" lang="en" sz="1050" u="none" cap="none" strike="noStrike">
                <a:solidFill>
                  <a:srgbClr val="000000"/>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p:txBody>
      </p:sp>
      <p:sp>
        <p:nvSpPr>
          <p:cNvPr id="811" name="Google Shape;811;p44"/>
          <p:cNvSpPr/>
          <p:nvPr/>
        </p:nvSpPr>
        <p:spPr>
          <a:xfrm>
            <a:off x="4995725" y="3556382"/>
            <a:ext cx="2187900" cy="362400"/>
          </a:xfrm>
          <a:prstGeom prst="wedgeRectCallout">
            <a:avLst>
              <a:gd fmla="val -40454" name="adj1"/>
              <a:gd fmla="val 69933"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none" cap="none" strike="noStrike">
                <a:solidFill>
                  <a:srgbClr val="000000"/>
                </a:solidFill>
                <a:latin typeface="Arial"/>
                <a:ea typeface="Arial"/>
                <a:cs typeface="Arial"/>
                <a:sym typeface="Arial"/>
              </a:rPr>
              <a:t>No problem, let me do a search for you. Give me one second. </a:t>
            </a:r>
            <a:endParaRPr b="0" i="0" sz="1050" u="none" cap="none" strike="noStrike">
              <a:solidFill>
                <a:srgbClr val="000000"/>
              </a:solidFill>
              <a:latin typeface="Arial"/>
              <a:ea typeface="Arial"/>
              <a:cs typeface="Arial"/>
              <a:sym typeface="Arial"/>
            </a:endParaRPr>
          </a:p>
        </p:txBody>
      </p:sp>
      <p:sp>
        <p:nvSpPr>
          <p:cNvPr id="812" name="Google Shape;812;p44"/>
          <p:cNvSpPr txBox="1"/>
          <p:nvPr/>
        </p:nvSpPr>
        <p:spPr>
          <a:xfrm>
            <a:off x="4390738" y="4277300"/>
            <a:ext cx="4597200" cy="71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600" u="none" cap="none" strike="noStrike">
                <a:solidFill>
                  <a:srgbClr val="6FA8DC"/>
                </a:solidFill>
                <a:latin typeface="Muli"/>
                <a:ea typeface="Muli"/>
                <a:cs typeface="Muli"/>
                <a:sym typeface="Muli"/>
              </a:rPr>
              <a:t>Book search and data collection are conducted through interactions with robot</a:t>
            </a:r>
            <a:endParaRPr b="1" i="0" sz="1600" u="none" cap="none" strike="noStrike">
              <a:solidFill>
                <a:srgbClr val="6FA8DC"/>
              </a:solidFill>
              <a:latin typeface="Muli"/>
              <a:ea typeface="Muli"/>
              <a:cs typeface="Muli"/>
              <a:sym typeface="Muli"/>
            </a:endParaRPr>
          </a:p>
        </p:txBody>
      </p:sp>
      <p:sp>
        <p:nvSpPr>
          <p:cNvPr id="813" name="Google Shape;813;p44"/>
          <p:cNvSpPr txBox="1"/>
          <p:nvPr/>
        </p:nvSpPr>
        <p:spPr>
          <a:xfrm>
            <a:off x="378525" y="4700850"/>
            <a:ext cx="3502800" cy="30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chemeClr val="dk1"/>
                </a:solidFill>
                <a:latin typeface="Arial"/>
                <a:ea typeface="Arial"/>
                <a:cs typeface="Arial"/>
                <a:sym typeface="Arial"/>
              </a:rPr>
              <a:t>Figure source：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chemeClr val="dk1"/>
                </a:solidFill>
                <a:latin typeface="Arial"/>
                <a:ea typeface="Arial"/>
                <a:cs typeface="Arial"/>
                <a:sym typeface="Arial"/>
              </a:rPr>
              <a:t>・Robot: https://openclipart.org/detail/290797/happy-robot-cute-remix</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chemeClr val="dk1"/>
                </a:solidFill>
                <a:latin typeface="Arial"/>
                <a:ea typeface="Arial"/>
                <a:cs typeface="Arial"/>
                <a:sym typeface="Arial"/>
              </a:rPr>
              <a:t>・Cursor: https://tw.clipartlogo.com/free/3d-mouse-cursor-arrow.html</a:t>
            </a:r>
            <a:endParaRPr b="0" i="0" sz="800" u="none" cap="none" strike="noStrike">
              <a:solidFill>
                <a:schemeClr val="dk1"/>
              </a:solidFill>
              <a:latin typeface="Arial"/>
              <a:ea typeface="Arial"/>
              <a:cs typeface="Arial"/>
              <a:sym typeface="Arial"/>
            </a:endParaRPr>
          </a:p>
        </p:txBody>
      </p:sp>
      <p:sp>
        <p:nvSpPr>
          <p:cNvPr id="814" name="Google Shape;814;p44"/>
          <p:cNvSpPr txBox="1"/>
          <p:nvPr/>
        </p:nvSpPr>
        <p:spPr>
          <a:xfrm>
            <a:off x="640075" y="90400"/>
            <a:ext cx="4995600" cy="622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4D778A"/>
                </a:solidFill>
                <a:latin typeface="Arial"/>
                <a:ea typeface="Arial"/>
                <a:cs typeface="Arial"/>
                <a:sym typeface="Arial"/>
              </a:rPr>
              <a:t>Prototype User Interface</a:t>
            </a:r>
            <a:endParaRPr b="1" i="0" sz="2100" u="none" cap="none" strike="noStrike">
              <a:solidFill>
                <a:srgbClr val="4D778A"/>
              </a:solidFill>
              <a:latin typeface="Arial"/>
              <a:ea typeface="Arial"/>
              <a:cs typeface="Arial"/>
              <a:sym typeface="Arial"/>
            </a:endParaRPr>
          </a:p>
        </p:txBody>
      </p:sp>
      <p:pic>
        <p:nvPicPr>
          <p:cNvPr id="815" name="Google Shape;815;p44"/>
          <p:cNvPicPr preferRelativeResize="0"/>
          <p:nvPr/>
        </p:nvPicPr>
        <p:blipFill rotWithShape="1">
          <a:blip r:embed="rId7">
            <a:alphaModFix/>
          </a:blip>
          <a:srcRect b="0" l="0" r="0" t="0"/>
          <a:stretch/>
        </p:blipFill>
        <p:spPr>
          <a:xfrm flipH="1">
            <a:off x="4537700" y="347175"/>
            <a:ext cx="4100925" cy="55900"/>
          </a:xfrm>
          <a:prstGeom prst="rect">
            <a:avLst/>
          </a:prstGeom>
          <a:noFill/>
          <a:ln>
            <a:noFill/>
          </a:ln>
        </p:spPr>
      </p:pic>
      <p:sp>
        <p:nvSpPr>
          <p:cNvPr id="816" name="Google Shape;816;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
        <p:nvSpPr>
          <p:cNvPr id="817" name="Google Shape;817;p44"/>
          <p:cNvSpPr txBox="1"/>
          <p:nvPr/>
        </p:nvSpPr>
        <p:spPr>
          <a:xfrm>
            <a:off x="4610525" y="0"/>
            <a:ext cx="3502800" cy="6528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73% of students attributed academic improvement (both entirely and partially) to a gamified reading platform </a:t>
            </a:r>
            <a:r>
              <a:rPr b="1" i="0" lang="en" sz="1000" u="none" cap="none" strike="noStrike">
                <a:solidFill>
                  <a:schemeClr val="dk1"/>
                </a:solidFill>
                <a:latin typeface="Arial"/>
                <a:ea typeface="Arial"/>
                <a:cs typeface="Arial"/>
                <a:sym typeface="Arial"/>
              </a:rPr>
              <a:t>(Li, Mok, Cheng &amp; Chu 2018) </a:t>
            </a:r>
            <a:endParaRPr b="1"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interactive</a:t>
            </a:r>
            <a:endParaRPr b="1" i="0" sz="1000" u="none" cap="none" strike="noStrike">
              <a:solidFill>
                <a:schemeClr val="dk1"/>
              </a:solidFill>
              <a:latin typeface="Arial"/>
              <a:ea typeface="Arial"/>
              <a:cs typeface="Arial"/>
              <a:sym typeface="Arial"/>
            </a:endParaRPr>
          </a:p>
        </p:txBody>
      </p:sp>
      <p:sp>
        <p:nvSpPr>
          <p:cNvPr id="818" name="Google Shape;818;p44"/>
          <p:cNvSpPr txBox="1"/>
          <p:nvPr/>
        </p:nvSpPr>
        <p:spPr>
          <a:xfrm>
            <a:off x="881325" y="4381350"/>
            <a:ext cx="3375000" cy="6222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Arvo"/>
                <a:ea typeface="Arvo"/>
                <a:cs typeface="Arvo"/>
                <a:sym typeface="Arvo"/>
              </a:rPr>
              <a:t>Speech recognition technology helps readers in early age who cannot write to interact with the system.</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id="823" name="Google Shape;823;p45"/>
          <p:cNvPicPr preferRelativeResize="0"/>
          <p:nvPr/>
        </p:nvPicPr>
        <p:blipFill rotWithShape="1">
          <a:blip r:embed="rId4">
            <a:alphaModFix/>
          </a:blip>
          <a:srcRect b="0" l="0" r="0" t="0"/>
          <a:stretch/>
        </p:blipFill>
        <p:spPr>
          <a:xfrm>
            <a:off x="1471861" y="667800"/>
            <a:ext cx="7382589" cy="4298851"/>
          </a:xfrm>
          <a:prstGeom prst="rect">
            <a:avLst/>
          </a:prstGeom>
          <a:noFill/>
          <a:ln>
            <a:noFill/>
          </a:ln>
        </p:spPr>
      </p:pic>
      <p:pic>
        <p:nvPicPr>
          <p:cNvPr descr="C:\Users\HH\AppData\Local\Microsoft\Windows\INetCache\IE\240ZFUOF\happy_robot_remix_monsterbraingames[1].png" id="824" name="Google Shape;824;p45"/>
          <p:cNvPicPr preferRelativeResize="0"/>
          <p:nvPr/>
        </p:nvPicPr>
        <p:blipFill rotWithShape="1">
          <a:blip r:embed="rId5">
            <a:alphaModFix/>
          </a:blip>
          <a:srcRect b="0" l="0" r="0" t="0"/>
          <a:stretch/>
        </p:blipFill>
        <p:spPr>
          <a:xfrm>
            <a:off x="5518394" y="2529552"/>
            <a:ext cx="1359900" cy="1190802"/>
          </a:xfrm>
          <a:prstGeom prst="rect">
            <a:avLst/>
          </a:prstGeom>
          <a:noFill/>
          <a:ln>
            <a:noFill/>
          </a:ln>
        </p:spPr>
      </p:pic>
      <p:sp>
        <p:nvSpPr>
          <p:cNvPr id="825" name="Google Shape;825;p45"/>
          <p:cNvSpPr/>
          <p:nvPr/>
        </p:nvSpPr>
        <p:spPr>
          <a:xfrm>
            <a:off x="5697353" y="3882751"/>
            <a:ext cx="297000" cy="3840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5"/>
          <p:cNvSpPr txBox="1"/>
          <p:nvPr/>
        </p:nvSpPr>
        <p:spPr>
          <a:xfrm>
            <a:off x="5935050" y="4021825"/>
            <a:ext cx="1751100" cy="3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rgbClr val="000000"/>
                </a:solidFill>
                <a:latin typeface="Arial"/>
                <a:ea typeface="Arial"/>
                <a:cs typeface="Arial"/>
                <a:sym typeface="Arial"/>
              </a:rPr>
              <a:t>More...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(over 40 more choices)</a:t>
            </a:r>
            <a:endParaRPr b="0" i="0" sz="1200" u="none" cap="none" strike="noStrike">
              <a:solidFill>
                <a:srgbClr val="000000"/>
              </a:solidFill>
              <a:latin typeface="Arial"/>
              <a:ea typeface="Arial"/>
              <a:cs typeface="Arial"/>
              <a:sym typeface="Arial"/>
            </a:endParaRPr>
          </a:p>
        </p:txBody>
      </p:sp>
      <p:sp>
        <p:nvSpPr>
          <p:cNvPr id="827" name="Google Shape;827;p45"/>
          <p:cNvSpPr/>
          <p:nvPr/>
        </p:nvSpPr>
        <p:spPr>
          <a:xfrm>
            <a:off x="6363500" y="3062675"/>
            <a:ext cx="2043900" cy="1272300"/>
          </a:xfrm>
          <a:prstGeom prst="wedgeEllipseCallout">
            <a:avLst>
              <a:gd fmla="val -48399" name="adj1"/>
              <a:gd fmla="val -35785" name="adj2"/>
            </a:avLst>
          </a:prstGeom>
          <a:solidFill>
            <a:srgbClr val="EAD1D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Muli"/>
                <a:ea typeface="Muli"/>
                <a:cs typeface="Muli"/>
                <a:sym typeface="Muli"/>
              </a:rPr>
              <a:t>According to your keyword: </a:t>
            </a:r>
            <a:r>
              <a:rPr b="1" i="0" lang="en" sz="1100" u="sng" cap="none" strike="noStrike">
                <a:solidFill>
                  <a:srgbClr val="FF0000"/>
                </a:solidFill>
                <a:latin typeface="Muli"/>
                <a:ea typeface="Muli"/>
                <a:cs typeface="Muli"/>
                <a:sym typeface="Muli"/>
              </a:rPr>
              <a:t>animals</a:t>
            </a:r>
            <a:r>
              <a:rPr b="0" i="0" lang="en" sz="1100" u="none" cap="none" strike="noStrike">
                <a:solidFill>
                  <a:srgbClr val="000000"/>
                </a:solidFill>
                <a:latin typeface="Muli"/>
                <a:ea typeface="Muli"/>
                <a:cs typeface="Muli"/>
                <a:sym typeface="Muli"/>
              </a:rPr>
              <a:t>, I recommend these books.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Muli"/>
                <a:ea typeface="Muli"/>
                <a:cs typeface="Muli"/>
                <a:sym typeface="Muli"/>
              </a:rPr>
              <a:t>Pick one and start reading!</a:t>
            </a:r>
            <a:endParaRPr b="0" i="0" sz="1100" u="none" cap="none" strike="noStrike">
              <a:solidFill>
                <a:srgbClr val="000000"/>
              </a:solidFill>
              <a:latin typeface="Muli"/>
              <a:ea typeface="Muli"/>
              <a:cs typeface="Muli"/>
              <a:sym typeface="Muli"/>
            </a:endParaRPr>
          </a:p>
        </p:txBody>
      </p:sp>
      <p:sp>
        <p:nvSpPr>
          <p:cNvPr id="828" name="Google Shape;828;p45"/>
          <p:cNvSpPr txBox="1"/>
          <p:nvPr/>
        </p:nvSpPr>
        <p:spPr>
          <a:xfrm>
            <a:off x="434400" y="0"/>
            <a:ext cx="8275200" cy="667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900" u="none" cap="none" strike="noStrike">
                <a:solidFill>
                  <a:srgbClr val="4D778A"/>
                </a:solidFill>
                <a:latin typeface="Arial"/>
                <a:ea typeface="Arial"/>
                <a:cs typeface="Arial"/>
                <a:sym typeface="Arial"/>
              </a:rPr>
              <a:t>Personalized book search results based on recommendation engine</a:t>
            </a:r>
            <a:endParaRPr b="1" i="0" sz="2000" u="none" cap="none" strike="noStrike">
              <a:solidFill>
                <a:srgbClr val="6FA8DC"/>
              </a:solidFill>
              <a:latin typeface="Muli"/>
              <a:ea typeface="Muli"/>
              <a:cs typeface="Muli"/>
              <a:sym typeface="Muli"/>
            </a:endParaRPr>
          </a:p>
        </p:txBody>
      </p:sp>
      <p:pic>
        <p:nvPicPr>
          <p:cNvPr id="829" name="Google Shape;829;p45"/>
          <p:cNvPicPr preferRelativeResize="0"/>
          <p:nvPr/>
        </p:nvPicPr>
        <p:blipFill rotWithShape="1">
          <a:blip r:embed="rId6">
            <a:alphaModFix/>
          </a:blip>
          <a:srcRect b="0" l="0" r="0" t="0"/>
          <a:stretch/>
        </p:blipFill>
        <p:spPr>
          <a:xfrm>
            <a:off x="2254700" y="1271450"/>
            <a:ext cx="1299000" cy="1313050"/>
          </a:xfrm>
          <a:prstGeom prst="rect">
            <a:avLst/>
          </a:prstGeom>
          <a:noFill/>
          <a:ln>
            <a:noFill/>
          </a:ln>
        </p:spPr>
      </p:pic>
      <p:pic>
        <p:nvPicPr>
          <p:cNvPr id="830" name="Google Shape;830;p45"/>
          <p:cNvPicPr preferRelativeResize="0"/>
          <p:nvPr/>
        </p:nvPicPr>
        <p:blipFill rotWithShape="1">
          <a:blip r:embed="rId7">
            <a:alphaModFix/>
          </a:blip>
          <a:srcRect b="0" l="0" r="0" t="0"/>
          <a:stretch/>
        </p:blipFill>
        <p:spPr>
          <a:xfrm>
            <a:off x="4201275" y="1224600"/>
            <a:ext cx="1359900" cy="1359900"/>
          </a:xfrm>
          <a:prstGeom prst="rect">
            <a:avLst/>
          </a:prstGeom>
          <a:noFill/>
          <a:ln>
            <a:noFill/>
          </a:ln>
        </p:spPr>
      </p:pic>
      <p:pic>
        <p:nvPicPr>
          <p:cNvPr id="831" name="Google Shape;831;p45"/>
          <p:cNvPicPr preferRelativeResize="0"/>
          <p:nvPr/>
        </p:nvPicPr>
        <p:blipFill rotWithShape="1">
          <a:blip r:embed="rId8">
            <a:alphaModFix/>
          </a:blip>
          <a:srcRect b="0" l="0" r="0" t="0"/>
          <a:stretch/>
        </p:blipFill>
        <p:spPr>
          <a:xfrm>
            <a:off x="2313274" y="3011673"/>
            <a:ext cx="1299001" cy="1496525"/>
          </a:xfrm>
          <a:prstGeom prst="rect">
            <a:avLst/>
          </a:prstGeom>
          <a:noFill/>
          <a:ln>
            <a:noFill/>
          </a:ln>
        </p:spPr>
      </p:pic>
      <p:pic>
        <p:nvPicPr>
          <p:cNvPr id="832" name="Google Shape;832;p45"/>
          <p:cNvPicPr preferRelativeResize="0"/>
          <p:nvPr/>
        </p:nvPicPr>
        <p:blipFill rotWithShape="1">
          <a:blip r:embed="rId9">
            <a:alphaModFix/>
          </a:blip>
          <a:srcRect b="0" l="0" r="0" t="0"/>
          <a:stretch/>
        </p:blipFill>
        <p:spPr>
          <a:xfrm>
            <a:off x="6254400" y="1224600"/>
            <a:ext cx="1359900" cy="1359900"/>
          </a:xfrm>
          <a:prstGeom prst="rect">
            <a:avLst/>
          </a:prstGeom>
          <a:noFill/>
          <a:ln>
            <a:noFill/>
          </a:ln>
        </p:spPr>
      </p:pic>
      <p:pic>
        <p:nvPicPr>
          <p:cNvPr id="833" name="Google Shape;833;p45"/>
          <p:cNvPicPr preferRelativeResize="0"/>
          <p:nvPr/>
        </p:nvPicPr>
        <p:blipFill rotWithShape="1">
          <a:blip r:embed="rId10">
            <a:alphaModFix/>
          </a:blip>
          <a:srcRect b="0" l="0" r="0" t="0"/>
          <a:stretch/>
        </p:blipFill>
        <p:spPr>
          <a:xfrm>
            <a:off x="4093702" y="3072587"/>
            <a:ext cx="1359898" cy="1316400"/>
          </a:xfrm>
          <a:prstGeom prst="rect">
            <a:avLst/>
          </a:prstGeom>
          <a:noFill/>
          <a:ln>
            <a:noFill/>
          </a:ln>
        </p:spPr>
      </p:pic>
      <p:sp>
        <p:nvSpPr>
          <p:cNvPr id="834" name="Google Shape;834;p45"/>
          <p:cNvSpPr txBox="1"/>
          <p:nvPr/>
        </p:nvSpPr>
        <p:spPr>
          <a:xfrm>
            <a:off x="103944" y="1385253"/>
            <a:ext cx="1451400" cy="3479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Figures source of children’s books ：</a:t>
            </a:r>
            <a:endParaRPr b="0" i="0"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・Animal Family http://168.topec.com.tw/Parten/Structural04/goods.asp?p=201507030005&amp;PG_ID=SHOP_05</a:t>
            </a:r>
            <a:endParaRPr b="0" i="0"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・Animals are Everywhere https://www.kidsbook.com.tw/books/view_book.asp?id=9738</a:t>
            </a:r>
            <a:endParaRPr b="0" i="0"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・Animal Olympics https://www.kidsbook.com.tw/books/view_book.asp?id=8974</a:t>
            </a:r>
            <a:endParaRPr b="0" i="0"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・Zootopia https://www.suncolor.com.tw/BookPage.aspx?bokno=112090301002</a:t>
            </a:r>
            <a:endParaRPr b="0" i="0"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・Little mouse’s performance day https://www.kidsbook.com.tw/books/view_book.asp?id=9497</a:t>
            </a:r>
            <a:endParaRPr b="0" i="0" sz="600" u="none" cap="none" strike="noStrike">
              <a:solidFill>
                <a:srgbClr val="000000"/>
              </a:solidFill>
              <a:latin typeface="Arial"/>
              <a:ea typeface="Arial"/>
              <a:cs typeface="Arial"/>
              <a:sym typeface="Arial"/>
            </a:endParaRPr>
          </a:p>
        </p:txBody>
      </p:sp>
      <p:sp>
        <p:nvSpPr>
          <p:cNvPr id="835" name="Google Shape;835;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
        <p:nvSpPr>
          <p:cNvPr id="836" name="Google Shape;836;p45"/>
          <p:cNvSpPr txBox="1"/>
          <p:nvPr/>
        </p:nvSpPr>
        <p:spPr>
          <a:xfrm>
            <a:off x="3612275" y="432900"/>
            <a:ext cx="3989700" cy="7917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68% of students increased their reading frequencies with gamified learning </a:t>
            </a:r>
            <a:r>
              <a:rPr b="1" i="0" lang="en" sz="1000" u="none" cap="none" strike="noStrike">
                <a:solidFill>
                  <a:schemeClr val="dk1"/>
                </a:solidFill>
                <a:latin typeface="Arial"/>
                <a:ea typeface="Arial"/>
                <a:cs typeface="Arial"/>
                <a:sym typeface="Arial"/>
              </a:rPr>
              <a:t>(Li, Mok, Cheng &amp; Chu 2018)</a:t>
            </a:r>
            <a:r>
              <a:rPr b="1" i="0" lang="en" sz="1000" u="none" cap="none" strike="noStrike">
                <a:solidFill>
                  <a:srgbClr val="000000"/>
                </a:solidFill>
                <a:latin typeface="Arial"/>
                <a:ea typeface="Arial"/>
                <a:cs typeface="Arial"/>
                <a:sym typeface="Arial"/>
              </a:rPr>
              <a:t>; students are more engaged in reading if the </a:t>
            </a:r>
            <a:r>
              <a:rPr b="1" i="0" lang="en" sz="1000" u="none" cap="none" strike="noStrike">
                <a:solidFill>
                  <a:schemeClr val="dk1"/>
                </a:solidFill>
                <a:latin typeface="Arial"/>
                <a:ea typeface="Arial"/>
                <a:cs typeface="Arial"/>
                <a:sym typeface="Arial"/>
              </a:rPr>
              <a:t>materials are accessible and interesting (Swaggerty, 2015)</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837" name="Google Shape;837;p45"/>
          <p:cNvSpPr txBox="1"/>
          <p:nvPr/>
        </p:nvSpPr>
        <p:spPr>
          <a:xfrm>
            <a:off x="193425" y="432900"/>
            <a:ext cx="2593500" cy="7917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dk1"/>
                </a:solidFill>
                <a:latin typeface="Arvo"/>
                <a:ea typeface="Arvo"/>
                <a:cs typeface="Arvo"/>
                <a:sym typeface="Arvo"/>
              </a:rPr>
              <a:t>NLP (Dialogue System): Understand the reader's request and return the books needed by the reader</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46"/>
          <p:cNvSpPr txBox="1"/>
          <p:nvPr/>
        </p:nvSpPr>
        <p:spPr>
          <a:xfrm>
            <a:off x="370405" y="171599"/>
            <a:ext cx="8646600" cy="60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900" u="none" cap="none" strike="noStrike">
                <a:solidFill>
                  <a:srgbClr val="4D778A"/>
                </a:solidFill>
                <a:latin typeface="Arial"/>
                <a:ea typeface="Arial"/>
                <a:cs typeface="Arial"/>
                <a:sym typeface="Arial"/>
              </a:rPr>
              <a:t>Users can rate the relevance of book search results to their keyword</a:t>
            </a:r>
            <a:endParaRPr b="1" i="0" sz="1600" u="none" cap="none" strike="noStrike">
              <a:solidFill>
                <a:srgbClr val="6FA8DC"/>
              </a:solidFill>
              <a:latin typeface="Muli"/>
              <a:ea typeface="Muli"/>
              <a:cs typeface="Muli"/>
              <a:sym typeface="Muli"/>
            </a:endParaRPr>
          </a:p>
        </p:txBody>
      </p:sp>
      <p:pic>
        <p:nvPicPr>
          <p:cNvPr id="843" name="Google Shape;843;p46"/>
          <p:cNvPicPr preferRelativeResize="0"/>
          <p:nvPr/>
        </p:nvPicPr>
        <p:blipFill rotWithShape="1">
          <a:blip r:embed="rId3">
            <a:alphaModFix/>
          </a:blip>
          <a:srcRect b="0" l="0" r="0" t="0"/>
          <a:stretch/>
        </p:blipFill>
        <p:spPr>
          <a:xfrm>
            <a:off x="1230725" y="875775"/>
            <a:ext cx="7277100" cy="3683150"/>
          </a:xfrm>
          <a:prstGeom prst="rect">
            <a:avLst/>
          </a:prstGeom>
          <a:noFill/>
          <a:ln>
            <a:noFill/>
          </a:ln>
        </p:spPr>
      </p:pic>
      <p:pic>
        <p:nvPicPr>
          <p:cNvPr id="844" name="Google Shape;844;p46"/>
          <p:cNvPicPr preferRelativeResize="0"/>
          <p:nvPr/>
        </p:nvPicPr>
        <p:blipFill rotWithShape="1">
          <a:blip r:embed="rId4">
            <a:alphaModFix/>
          </a:blip>
          <a:srcRect b="0" l="0" r="0" t="0"/>
          <a:stretch/>
        </p:blipFill>
        <p:spPr>
          <a:xfrm>
            <a:off x="6571600" y="1246913"/>
            <a:ext cx="1359900" cy="1359900"/>
          </a:xfrm>
          <a:prstGeom prst="rect">
            <a:avLst/>
          </a:prstGeom>
          <a:noFill/>
          <a:ln>
            <a:noFill/>
          </a:ln>
        </p:spPr>
      </p:pic>
      <p:pic>
        <p:nvPicPr>
          <p:cNvPr id="845" name="Google Shape;845;p46"/>
          <p:cNvPicPr preferRelativeResize="0"/>
          <p:nvPr/>
        </p:nvPicPr>
        <p:blipFill rotWithShape="1">
          <a:blip r:embed="rId5">
            <a:alphaModFix/>
          </a:blip>
          <a:srcRect b="0" l="0" r="0" t="0"/>
          <a:stretch/>
        </p:blipFill>
        <p:spPr>
          <a:xfrm>
            <a:off x="4518475" y="1246913"/>
            <a:ext cx="1359900" cy="1359900"/>
          </a:xfrm>
          <a:prstGeom prst="rect">
            <a:avLst/>
          </a:prstGeom>
          <a:noFill/>
          <a:ln>
            <a:noFill/>
          </a:ln>
        </p:spPr>
      </p:pic>
      <p:pic>
        <p:nvPicPr>
          <p:cNvPr id="846" name="Google Shape;846;p46"/>
          <p:cNvPicPr preferRelativeResize="0"/>
          <p:nvPr/>
        </p:nvPicPr>
        <p:blipFill rotWithShape="1">
          <a:blip r:embed="rId6">
            <a:alphaModFix/>
          </a:blip>
          <a:srcRect b="0" l="0" r="0" t="0"/>
          <a:stretch/>
        </p:blipFill>
        <p:spPr>
          <a:xfrm>
            <a:off x="2571900" y="1293763"/>
            <a:ext cx="1299000" cy="1313050"/>
          </a:xfrm>
          <a:prstGeom prst="rect">
            <a:avLst/>
          </a:prstGeom>
          <a:noFill/>
          <a:ln>
            <a:noFill/>
          </a:ln>
        </p:spPr>
      </p:pic>
      <p:sp>
        <p:nvSpPr>
          <p:cNvPr id="847" name="Google Shape;847;p46"/>
          <p:cNvSpPr/>
          <p:nvPr/>
        </p:nvSpPr>
        <p:spPr>
          <a:xfrm>
            <a:off x="2513325" y="2330450"/>
            <a:ext cx="5418300" cy="2058600"/>
          </a:xfrm>
          <a:prstGeom prst="wedgeRoundRectCallout">
            <a:avLst>
              <a:gd fmla="val 54487" name="adj1"/>
              <a:gd fmla="val -41846" name="adj2"/>
              <a:gd fmla="val 0" name="adj3"/>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EDBE0"/>
              </a:solidFill>
              <a:latin typeface="Arial"/>
              <a:ea typeface="Arial"/>
              <a:cs typeface="Arial"/>
              <a:sym typeface="Arial"/>
            </a:endParaRPr>
          </a:p>
        </p:txBody>
      </p:sp>
      <p:sp>
        <p:nvSpPr>
          <p:cNvPr id="848" name="Google Shape;848;p46"/>
          <p:cNvSpPr txBox="1"/>
          <p:nvPr/>
        </p:nvSpPr>
        <p:spPr>
          <a:xfrm>
            <a:off x="4242175" y="2330450"/>
            <a:ext cx="38373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Muli"/>
                <a:ea typeface="Muli"/>
                <a:cs typeface="Muli"/>
                <a:sym typeface="Muli"/>
              </a:rPr>
              <a:t>The Tale of Peter Rabbit</a:t>
            </a:r>
            <a:endParaRPr b="1" i="0" sz="1100" u="none" cap="none" strike="noStrike">
              <a:solidFill>
                <a:schemeClr val="dk1"/>
              </a:solidFill>
              <a:latin typeface="Muli"/>
              <a:ea typeface="Muli"/>
              <a:cs typeface="Muli"/>
              <a:sym typeface="Muli"/>
            </a:endParaRPr>
          </a:p>
          <a:p>
            <a:pPr indent="0" lvl="0" marL="0" marR="0" rtl="0" algn="l">
              <a:lnSpc>
                <a:spcPct val="115000"/>
              </a:lnSpc>
              <a:spcBef>
                <a:spcPts val="0"/>
              </a:spcBef>
              <a:spcAft>
                <a:spcPts val="0"/>
              </a:spcAft>
              <a:buClr>
                <a:schemeClr val="dk1"/>
              </a:buClr>
              <a:buSzPts val="1100"/>
              <a:buFont typeface="Arial"/>
              <a:buNone/>
            </a:pPr>
            <a:r>
              <a:rPr b="1" i="0" lang="en" sz="900" u="none" cap="none" strike="noStrike">
                <a:solidFill>
                  <a:schemeClr val="dk1"/>
                </a:solidFill>
                <a:latin typeface="Muli"/>
                <a:ea typeface="Muli"/>
                <a:cs typeface="Muli"/>
                <a:sym typeface="Muli"/>
              </a:rPr>
              <a:t>Author: Beatrix Potter</a:t>
            </a:r>
            <a:endParaRPr b="1" i="0" sz="900" u="none" cap="none" strike="noStrike">
              <a:solidFill>
                <a:schemeClr val="dk1"/>
              </a:solidFill>
              <a:latin typeface="Muli"/>
              <a:ea typeface="Muli"/>
              <a:cs typeface="Muli"/>
              <a:sym typeface="Muli"/>
            </a:endParaRPr>
          </a:p>
          <a:p>
            <a:pPr indent="0" lvl="0" marL="0" marR="0" rtl="0" algn="l">
              <a:lnSpc>
                <a:spcPct val="115000"/>
              </a:lnSpc>
              <a:spcBef>
                <a:spcPts val="0"/>
              </a:spcBef>
              <a:spcAft>
                <a:spcPts val="0"/>
              </a:spcAft>
              <a:buClr>
                <a:schemeClr val="dk1"/>
              </a:buClr>
              <a:buSzPts val="1100"/>
              <a:buFont typeface="Arial"/>
              <a:buNone/>
            </a:pPr>
            <a:r>
              <a:rPr b="1" i="0" lang="en" sz="900" u="none" cap="none" strike="noStrike">
                <a:solidFill>
                  <a:schemeClr val="dk1"/>
                </a:solidFill>
                <a:latin typeface="Muli"/>
                <a:ea typeface="Muli"/>
                <a:cs typeface="Muli"/>
                <a:sym typeface="Muli"/>
              </a:rPr>
              <a:t>Story Description: This tale follows the naughty child Peter Rabbit as he is chased about the garden of Mr. McGregor. He escapes and returns home to his mother, who puts him to bed....</a:t>
            </a:r>
            <a:endParaRPr b="1" i="0" sz="900" u="none" cap="none" strike="noStrike">
              <a:solidFill>
                <a:schemeClr val="dk1"/>
              </a:solidFill>
              <a:latin typeface="Muli"/>
              <a:ea typeface="Muli"/>
              <a:cs typeface="Muli"/>
              <a:sym typeface="Muli"/>
            </a:endParaRPr>
          </a:p>
          <a:p>
            <a:pPr indent="0" lvl="0" marL="0" marR="0" rtl="0" algn="l">
              <a:lnSpc>
                <a:spcPct val="115000"/>
              </a:lnSpc>
              <a:spcBef>
                <a:spcPts val="0"/>
              </a:spcBef>
              <a:spcAft>
                <a:spcPts val="0"/>
              </a:spcAft>
              <a:buClr>
                <a:schemeClr val="dk1"/>
              </a:buClr>
              <a:buSzPts val="1100"/>
              <a:buFont typeface="Arial"/>
              <a:buNone/>
            </a:pPr>
            <a:r>
              <a:rPr b="1" i="0" lang="en" sz="900" u="none" cap="none" strike="noStrike">
                <a:solidFill>
                  <a:schemeClr val="dk1"/>
                </a:solidFill>
                <a:latin typeface="Muli"/>
                <a:ea typeface="Muli"/>
                <a:cs typeface="Muli"/>
                <a:sym typeface="Muli"/>
              </a:rPr>
              <a:t>Reading Age: Suitable for ages 5 and older</a:t>
            </a:r>
            <a:endParaRPr b="1" i="0" sz="900" u="none" cap="none" strike="noStrike">
              <a:solidFill>
                <a:schemeClr val="dk1"/>
              </a:solidFill>
              <a:latin typeface="Muli"/>
              <a:ea typeface="Muli"/>
              <a:cs typeface="Muli"/>
              <a:sym typeface="Muli"/>
            </a:endParaRPr>
          </a:p>
          <a:p>
            <a:pPr indent="0" lvl="0" marL="0" marR="0" rtl="0" algn="l">
              <a:lnSpc>
                <a:spcPct val="115000"/>
              </a:lnSpc>
              <a:spcBef>
                <a:spcPts val="0"/>
              </a:spcBef>
              <a:spcAft>
                <a:spcPts val="0"/>
              </a:spcAft>
              <a:buClr>
                <a:srgbClr val="000000"/>
              </a:buClr>
              <a:buSzPts val="1400"/>
              <a:buFont typeface="Arial"/>
              <a:buNone/>
            </a:pPr>
            <a:r>
              <a:t/>
            </a:r>
            <a:endParaRPr b="1" i="0" sz="900" u="none" cap="none" strike="noStrike">
              <a:solidFill>
                <a:srgbClr val="000000"/>
              </a:solidFill>
              <a:latin typeface="Muli"/>
              <a:ea typeface="Muli"/>
              <a:cs typeface="Muli"/>
              <a:sym typeface="Muli"/>
            </a:endParaRPr>
          </a:p>
        </p:txBody>
      </p:sp>
      <p:pic>
        <p:nvPicPr>
          <p:cNvPr id="849" name="Google Shape;849;p46"/>
          <p:cNvPicPr preferRelativeResize="0"/>
          <p:nvPr/>
        </p:nvPicPr>
        <p:blipFill rotWithShape="1">
          <a:blip r:embed="rId7">
            <a:alphaModFix/>
          </a:blip>
          <a:srcRect b="0" l="0" r="0" t="0"/>
          <a:stretch/>
        </p:blipFill>
        <p:spPr>
          <a:xfrm rot="-1503391">
            <a:off x="7858263" y="2174678"/>
            <a:ext cx="346923" cy="449169"/>
          </a:xfrm>
          <a:prstGeom prst="rect">
            <a:avLst/>
          </a:prstGeom>
          <a:noFill/>
          <a:ln>
            <a:noFill/>
          </a:ln>
        </p:spPr>
      </p:pic>
      <p:pic>
        <p:nvPicPr>
          <p:cNvPr descr="C:\Users\HH\AppData\Local\Microsoft\Windows\INetCache\IE\240ZFUOF\happy_robot_remix_monsterbraingames[1].png" id="850" name="Google Shape;850;p46"/>
          <p:cNvPicPr preferRelativeResize="0"/>
          <p:nvPr/>
        </p:nvPicPr>
        <p:blipFill rotWithShape="1">
          <a:blip r:embed="rId8">
            <a:alphaModFix/>
          </a:blip>
          <a:srcRect b="61524" l="7684" r="24233" t="6004"/>
          <a:stretch/>
        </p:blipFill>
        <p:spPr>
          <a:xfrm>
            <a:off x="2513325" y="3677638"/>
            <a:ext cx="987174" cy="462702"/>
          </a:xfrm>
          <a:prstGeom prst="rect">
            <a:avLst/>
          </a:prstGeom>
          <a:noFill/>
          <a:ln>
            <a:noFill/>
          </a:ln>
        </p:spPr>
      </p:pic>
      <p:sp>
        <p:nvSpPr>
          <p:cNvPr id="851" name="Google Shape;851;p46"/>
          <p:cNvSpPr/>
          <p:nvPr/>
        </p:nvSpPr>
        <p:spPr>
          <a:xfrm>
            <a:off x="3691550" y="3566400"/>
            <a:ext cx="3780300" cy="685200"/>
          </a:xfrm>
          <a:prstGeom prst="wedgeRectCallout">
            <a:avLst>
              <a:gd fmla="val -53615" name="adj1"/>
              <a:gd fmla="val -14091"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900" u="none" cap="none" strike="noStrike">
                <a:solidFill>
                  <a:srgbClr val="0C343D"/>
                </a:solidFill>
                <a:latin typeface="Arial"/>
                <a:ea typeface="Arial"/>
                <a:cs typeface="Arial"/>
                <a:sym typeface="Arial"/>
              </a:rPr>
              <a:t>Do you think this book is interesting？  </a:t>
            </a:r>
            <a:endParaRPr b="1" i="0" sz="900" u="none" cap="none" strike="noStrike">
              <a:solidFill>
                <a:srgbClr val="0C343D"/>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900" u="none" cap="none" strike="noStrike">
                <a:solidFill>
                  <a:srgbClr val="0C343D"/>
                </a:solidFill>
                <a:latin typeface="Arial"/>
                <a:ea typeface="Arial"/>
                <a:cs typeface="Arial"/>
                <a:sym typeface="Arial"/>
              </a:rPr>
              <a:t>□ Interesting  □ Average □ Not interesting</a:t>
            </a:r>
            <a:endParaRPr b="1" i="0" sz="900" u="none" cap="none" strike="noStrike">
              <a:solidFill>
                <a:srgbClr val="0C343D"/>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C343D"/>
                </a:solidFill>
                <a:latin typeface="Arial"/>
                <a:ea typeface="Arial"/>
                <a:cs typeface="Arial"/>
                <a:sym typeface="Arial"/>
              </a:rPr>
              <a:t>Does this book suit your needs？ □ Definitely □ Average  □ No</a:t>
            </a:r>
            <a:endParaRPr b="1" i="0" sz="900" u="none" cap="none" strike="noStrike">
              <a:solidFill>
                <a:srgbClr val="0C343D"/>
              </a:solidFill>
              <a:latin typeface="Arial"/>
              <a:ea typeface="Arial"/>
              <a:cs typeface="Arial"/>
              <a:sym typeface="Arial"/>
            </a:endParaRPr>
          </a:p>
        </p:txBody>
      </p:sp>
      <p:cxnSp>
        <p:nvCxnSpPr>
          <p:cNvPr id="852" name="Google Shape;852;p46"/>
          <p:cNvCxnSpPr/>
          <p:nvPr/>
        </p:nvCxnSpPr>
        <p:spPr>
          <a:xfrm flipH="1">
            <a:off x="3424525" y="2754625"/>
            <a:ext cx="15900" cy="780900"/>
          </a:xfrm>
          <a:prstGeom prst="straightConnector1">
            <a:avLst/>
          </a:prstGeom>
          <a:noFill/>
          <a:ln cap="flat" cmpd="sng" w="19050">
            <a:solidFill>
              <a:srgbClr val="434343"/>
            </a:solidFill>
            <a:prstDash val="solid"/>
            <a:round/>
            <a:headEnd len="sm" w="sm" type="none"/>
            <a:tailEnd len="sm" w="sm" type="none"/>
          </a:ln>
        </p:spPr>
      </p:cxnSp>
      <p:sp>
        <p:nvSpPr>
          <p:cNvPr id="853" name="Google Shape;853;p46"/>
          <p:cNvSpPr txBox="1"/>
          <p:nvPr/>
        </p:nvSpPr>
        <p:spPr>
          <a:xfrm>
            <a:off x="102225" y="1393750"/>
            <a:ext cx="1637700" cy="264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Figure and information source:</a:t>
            </a:r>
            <a:br>
              <a:rPr b="0" i="0" lang="en" sz="600" u="none" cap="none" strike="noStrike">
                <a:solidFill>
                  <a:srgbClr val="000000"/>
                </a:solidFill>
                <a:latin typeface="Arial"/>
                <a:ea typeface="Arial"/>
                <a:cs typeface="Arial"/>
                <a:sym typeface="Arial"/>
              </a:rPr>
            </a:br>
            <a:r>
              <a:rPr b="0" i="0" lang="en" sz="600" u="none" cap="none" strike="noStrike">
                <a:solidFill>
                  <a:srgbClr val="000000"/>
                </a:solidFill>
                <a:latin typeface="Arial"/>
                <a:ea typeface="Arial"/>
                <a:cs typeface="Arial"/>
                <a:sym typeface="Arial"/>
              </a:rPr>
              <a:t>・Animal Family http://168.topec.com.tw/Parten/Structural04/goods.asp?p=201507030005&amp;PG_ID=SHOP_05</a:t>
            </a:r>
            <a:br>
              <a:rPr b="0" i="0" lang="en" sz="600" u="none" cap="none" strike="noStrike">
                <a:solidFill>
                  <a:srgbClr val="000000"/>
                </a:solidFill>
                <a:latin typeface="Arial"/>
                <a:ea typeface="Arial"/>
                <a:cs typeface="Arial"/>
                <a:sym typeface="Arial"/>
              </a:rPr>
            </a:br>
            <a:r>
              <a:rPr b="0" i="0" lang="en" sz="600" u="none" cap="none" strike="noStrike">
                <a:solidFill>
                  <a:srgbClr val="000000"/>
                </a:solidFill>
                <a:latin typeface="Arial"/>
                <a:ea typeface="Arial"/>
                <a:cs typeface="Arial"/>
                <a:sym typeface="Arial"/>
              </a:rPr>
              <a:t>・Animals are Everywhere https://www.kidsbook.com.tw/books/view_book.asp?id=9738</a:t>
            </a:r>
            <a:br>
              <a:rPr b="0" i="0" lang="en" sz="600" u="none" cap="none" strike="noStrike">
                <a:solidFill>
                  <a:srgbClr val="000000"/>
                </a:solidFill>
                <a:latin typeface="Arial"/>
                <a:ea typeface="Arial"/>
                <a:cs typeface="Arial"/>
                <a:sym typeface="Arial"/>
              </a:rPr>
            </a:br>
            <a:r>
              <a:rPr b="0" i="0" lang="en" sz="600" u="none" cap="none" strike="noStrike">
                <a:solidFill>
                  <a:srgbClr val="000000"/>
                </a:solidFill>
                <a:latin typeface="Arial"/>
                <a:ea typeface="Arial"/>
                <a:cs typeface="Arial"/>
                <a:sym typeface="Arial"/>
              </a:rPr>
              <a:t>・Zootopia https://www.suncolor.com.tw/BookPage.aspx?bokno=112090301002</a:t>
            </a:r>
            <a:br>
              <a:rPr b="0" i="0" lang="en" sz="600" u="none" cap="none" strike="noStrike">
                <a:solidFill>
                  <a:srgbClr val="000000"/>
                </a:solidFill>
                <a:latin typeface="Arial"/>
                <a:ea typeface="Arial"/>
                <a:cs typeface="Arial"/>
                <a:sym typeface="Arial"/>
              </a:rPr>
            </a:br>
            <a:r>
              <a:rPr b="0" i="0" lang="en" sz="600" u="none" cap="none" strike="noStrike">
                <a:solidFill>
                  <a:srgbClr val="000000"/>
                </a:solidFill>
                <a:latin typeface="Arial"/>
                <a:ea typeface="Arial"/>
                <a:cs typeface="Arial"/>
                <a:sym typeface="Arial"/>
              </a:rPr>
              <a:t>・</a:t>
            </a:r>
            <a:r>
              <a:rPr b="0" i="0" lang="en" sz="600" u="none" cap="none" strike="noStrike">
                <a:solidFill>
                  <a:srgbClr val="545454"/>
                </a:solidFill>
                <a:highlight>
                  <a:srgbClr val="FFFFFF"/>
                </a:highlight>
                <a:latin typeface="Arial"/>
                <a:ea typeface="Arial"/>
                <a:cs typeface="Arial"/>
                <a:sym typeface="Arial"/>
              </a:rPr>
              <a:t>Zootopia page </a:t>
            </a:r>
            <a:r>
              <a:rPr b="0" i="0" lang="en" sz="600" u="none" cap="none" strike="noStrike">
                <a:solidFill>
                  <a:srgbClr val="000000"/>
                </a:solidFill>
                <a:latin typeface="Arial"/>
                <a:ea typeface="Arial"/>
                <a:cs typeface="Arial"/>
                <a:sym typeface="Arial"/>
              </a:rPr>
              <a:t>https://www.suncolor.com.tw/BookPage.aspx?bokno=112090301001</a:t>
            </a:r>
            <a:br>
              <a:rPr b="0" i="0" lang="en" sz="600" u="none" cap="none" strike="noStrike">
                <a:solidFill>
                  <a:srgbClr val="000000"/>
                </a:solidFill>
                <a:latin typeface="Arial"/>
                <a:ea typeface="Arial"/>
                <a:cs typeface="Arial"/>
                <a:sym typeface="Arial"/>
              </a:rPr>
            </a:br>
            <a:r>
              <a:rPr b="0" i="0" lang="en" sz="600" u="none" cap="none" strike="noStrike">
                <a:solidFill>
                  <a:srgbClr val="000000"/>
                </a:solidFill>
                <a:latin typeface="Arial"/>
                <a:ea typeface="Arial"/>
                <a:cs typeface="Arial"/>
                <a:sym typeface="Arial"/>
              </a:rPr>
              <a:t>・Smiley face http://www.maczapp.com/emojis-pro</a:t>
            </a:r>
            <a:endParaRPr b="0" i="0" sz="600" u="none" cap="none" strike="noStrike">
              <a:solidFill>
                <a:srgbClr val="000000"/>
              </a:solidFill>
              <a:latin typeface="Arial"/>
              <a:ea typeface="Arial"/>
              <a:cs typeface="Arial"/>
              <a:sym typeface="Arial"/>
            </a:endParaRPr>
          </a:p>
        </p:txBody>
      </p:sp>
      <p:pic>
        <p:nvPicPr>
          <p:cNvPr id="854" name="Google Shape;854;p46"/>
          <p:cNvPicPr preferRelativeResize="0"/>
          <p:nvPr/>
        </p:nvPicPr>
        <p:blipFill rotWithShape="1">
          <a:blip r:embed="rId9">
            <a:alphaModFix/>
          </a:blip>
          <a:srcRect b="0" l="0" r="0" t="0"/>
          <a:stretch/>
        </p:blipFill>
        <p:spPr>
          <a:xfrm>
            <a:off x="2676713" y="2712337"/>
            <a:ext cx="628650" cy="733425"/>
          </a:xfrm>
          <a:prstGeom prst="rect">
            <a:avLst/>
          </a:prstGeom>
          <a:noFill/>
          <a:ln>
            <a:noFill/>
          </a:ln>
        </p:spPr>
      </p:pic>
      <p:pic>
        <p:nvPicPr>
          <p:cNvPr id="855" name="Google Shape;855;p46"/>
          <p:cNvPicPr preferRelativeResize="0"/>
          <p:nvPr/>
        </p:nvPicPr>
        <p:blipFill rotWithShape="1">
          <a:blip r:embed="rId10">
            <a:alphaModFix/>
          </a:blip>
          <a:srcRect b="0" l="0" r="0" t="0"/>
          <a:stretch/>
        </p:blipFill>
        <p:spPr>
          <a:xfrm>
            <a:off x="3480938" y="2712324"/>
            <a:ext cx="704850" cy="733425"/>
          </a:xfrm>
          <a:prstGeom prst="rect">
            <a:avLst/>
          </a:prstGeom>
          <a:noFill/>
          <a:ln>
            <a:noFill/>
          </a:ln>
        </p:spPr>
      </p:pic>
      <p:pic>
        <p:nvPicPr>
          <p:cNvPr id="856" name="Google Shape;856;p46"/>
          <p:cNvPicPr preferRelativeResize="0"/>
          <p:nvPr/>
        </p:nvPicPr>
        <p:blipFill rotWithShape="1">
          <a:blip r:embed="rId11">
            <a:alphaModFix/>
          </a:blip>
          <a:srcRect b="0" l="0" r="0" t="0"/>
          <a:stretch/>
        </p:blipFill>
        <p:spPr>
          <a:xfrm>
            <a:off x="781050" y="4653800"/>
            <a:ext cx="7581900" cy="381000"/>
          </a:xfrm>
          <a:prstGeom prst="rect">
            <a:avLst/>
          </a:prstGeom>
          <a:noFill/>
          <a:ln>
            <a:noFill/>
          </a:ln>
        </p:spPr>
      </p:pic>
      <p:sp>
        <p:nvSpPr>
          <p:cNvPr id="857" name="Google Shape;857;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
        <p:nvSpPr>
          <p:cNvPr id="858" name="Google Shape;858;p46"/>
          <p:cNvSpPr txBox="1"/>
          <p:nvPr/>
        </p:nvSpPr>
        <p:spPr>
          <a:xfrm>
            <a:off x="0" y="780900"/>
            <a:ext cx="3078900" cy="6852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000" u="none" cap="none" strike="noStrike">
                <a:solidFill>
                  <a:srgbClr val="000000"/>
                </a:solidFill>
                <a:latin typeface="Arial"/>
                <a:ea typeface="Arial"/>
                <a:cs typeface="Arial"/>
                <a:sym typeface="Arial"/>
              </a:rPr>
              <a:t>Students expressed strong interest in reading because they could learn a wide variety of topics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859" name="Google Shape;859;p46"/>
          <p:cNvSpPr txBox="1"/>
          <p:nvPr/>
        </p:nvSpPr>
        <p:spPr>
          <a:xfrm>
            <a:off x="54950" y="3780700"/>
            <a:ext cx="2418300" cy="8289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Cumulative Data Feedback Loop allows continuous content optimization and personalized content</a:t>
            </a:r>
            <a:endParaRPr b="1" i="0" sz="1000" u="none" cap="none" strike="noStrike">
              <a:solidFill>
                <a:schemeClr val="dk1"/>
              </a:solidFill>
              <a:latin typeface="Arvo"/>
              <a:ea typeface="Arvo"/>
              <a:cs typeface="Arvo"/>
              <a:sym typeface="Ar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pic>
        <p:nvPicPr>
          <p:cNvPr id="864" name="Google Shape;864;p47"/>
          <p:cNvPicPr preferRelativeResize="0"/>
          <p:nvPr/>
        </p:nvPicPr>
        <p:blipFill rotWithShape="1">
          <a:blip r:embed="rId4">
            <a:alphaModFix/>
          </a:blip>
          <a:srcRect b="0" l="0" r="0" t="0"/>
          <a:stretch/>
        </p:blipFill>
        <p:spPr>
          <a:xfrm>
            <a:off x="488975" y="1746487"/>
            <a:ext cx="3973225" cy="2875675"/>
          </a:xfrm>
          <a:prstGeom prst="rect">
            <a:avLst/>
          </a:prstGeom>
          <a:noFill/>
          <a:ln>
            <a:noFill/>
          </a:ln>
        </p:spPr>
      </p:pic>
      <p:sp>
        <p:nvSpPr>
          <p:cNvPr id="865" name="Google Shape;865;p47"/>
          <p:cNvSpPr txBox="1"/>
          <p:nvPr/>
        </p:nvSpPr>
        <p:spPr>
          <a:xfrm>
            <a:off x="2154500" y="4597075"/>
            <a:ext cx="35682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66" name="Google Shape;866;p47"/>
          <p:cNvSpPr txBox="1"/>
          <p:nvPr/>
        </p:nvSpPr>
        <p:spPr>
          <a:xfrm>
            <a:off x="4379250" y="312302"/>
            <a:ext cx="40710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7" name="Google Shape;867;p47"/>
          <p:cNvPicPr preferRelativeResize="0"/>
          <p:nvPr/>
        </p:nvPicPr>
        <p:blipFill rotWithShape="1">
          <a:blip r:embed="rId5">
            <a:alphaModFix/>
          </a:blip>
          <a:srcRect b="66096" l="52442" r="0" t="19814"/>
          <a:stretch/>
        </p:blipFill>
        <p:spPr>
          <a:xfrm>
            <a:off x="2553419" y="1959712"/>
            <a:ext cx="1515805" cy="449013"/>
          </a:xfrm>
          <a:prstGeom prst="rect">
            <a:avLst/>
          </a:prstGeom>
          <a:noFill/>
          <a:ln>
            <a:noFill/>
          </a:ln>
        </p:spPr>
      </p:pic>
      <p:cxnSp>
        <p:nvCxnSpPr>
          <p:cNvPr id="868" name="Google Shape;868;p47"/>
          <p:cNvCxnSpPr/>
          <p:nvPr/>
        </p:nvCxnSpPr>
        <p:spPr>
          <a:xfrm>
            <a:off x="2517694" y="2114610"/>
            <a:ext cx="0" cy="1446300"/>
          </a:xfrm>
          <a:prstGeom prst="straightConnector1">
            <a:avLst/>
          </a:prstGeom>
          <a:noFill/>
          <a:ln cap="flat" cmpd="sng" w="28575">
            <a:solidFill>
              <a:srgbClr val="666666"/>
            </a:solidFill>
            <a:prstDash val="solid"/>
            <a:round/>
            <a:headEnd len="sm" w="sm" type="none"/>
            <a:tailEnd len="sm" w="sm" type="none"/>
          </a:ln>
        </p:spPr>
      </p:cxnSp>
      <p:pic>
        <p:nvPicPr>
          <p:cNvPr descr="C:\Users\HH\AppData\Local\Microsoft\Windows\INetCache\IE\240ZFUOF\happy_robot_remix_monsterbraingames[1].png" id="869" name="Google Shape;869;p47"/>
          <p:cNvPicPr preferRelativeResize="0"/>
          <p:nvPr/>
        </p:nvPicPr>
        <p:blipFill rotWithShape="1">
          <a:blip r:embed="rId6">
            <a:alphaModFix/>
          </a:blip>
          <a:srcRect b="61524" l="7684" r="24233" t="6004"/>
          <a:stretch/>
        </p:blipFill>
        <p:spPr>
          <a:xfrm>
            <a:off x="1000350" y="3832150"/>
            <a:ext cx="1081746" cy="507024"/>
          </a:xfrm>
          <a:prstGeom prst="rect">
            <a:avLst/>
          </a:prstGeom>
          <a:noFill/>
          <a:ln>
            <a:noFill/>
          </a:ln>
        </p:spPr>
      </p:pic>
      <p:sp>
        <p:nvSpPr>
          <p:cNvPr id="870" name="Google Shape;870;p47"/>
          <p:cNvSpPr/>
          <p:nvPr/>
        </p:nvSpPr>
        <p:spPr>
          <a:xfrm>
            <a:off x="2140474" y="3668363"/>
            <a:ext cx="2031900" cy="670800"/>
          </a:xfrm>
          <a:prstGeom prst="wedgeEllipseCallout">
            <a:avLst>
              <a:gd fmla="val -55275" name="adj1"/>
              <a:gd fmla="val 25416" name="adj2"/>
            </a:avLst>
          </a:prstGeom>
          <a:solidFill>
            <a:srgbClr val="EAD1D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Arial"/>
                <a:ea typeface="Arial"/>
                <a:cs typeface="Arial"/>
                <a:sym typeface="Arial"/>
              </a:rPr>
              <a:t>007，you seem to be reading more slowly，is there anything I can help?</a:t>
            </a:r>
            <a:endParaRPr b="0" i="0" sz="900" u="none" cap="none" strike="noStrike">
              <a:solidFill>
                <a:srgbClr val="000000"/>
              </a:solidFill>
              <a:latin typeface="Arial"/>
              <a:ea typeface="Arial"/>
              <a:cs typeface="Arial"/>
              <a:sym typeface="Arial"/>
            </a:endParaRPr>
          </a:p>
        </p:txBody>
      </p:sp>
      <p:pic>
        <p:nvPicPr>
          <p:cNvPr id="871" name="Google Shape;871;p47"/>
          <p:cNvPicPr preferRelativeResize="0"/>
          <p:nvPr/>
        </p:nvPicPr>
        <p:blipFill rotWithShape="1">
          <a:blip r:embed="rId4">
            <a:alphaModFix/>
          </a:blip>
          <a:srcRect b="0" l="0" r="0" t="0"/>
          <a:stretch/>
        </p:blipFill>
        <p:spPr>
          <a:xfrm>
            <a:off x="4781175" y="91650"/>
            <a:ext cx="4103125" cy="2822700"/>
          </a:xfrm>
          <a:prstGeom prst="rect">
            <a:avLst/>
          </a:prstGeom>
          <a:noFill/>
          <a:ln>
            <a:noFill/>
          </a:ln>
        </p:spPr>
      </p:pic>
      <p:sp>
        <p:nvSpPr>
          <p:cNvPr id="872" name="Google Shape;872;p47"/>
          <p:cNvSpPr txBox="1"/>
          <p:nvPr/>
        </p:nvSpPr>
        <p:spPr>
          <a:xfrm>
            <a:off x="5338469" y="563106"/>
            <a:ext cx="11925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7"/>
          <p:cNvSpPr/>
          <p:nvPr/>
        </p:nvSpPr>
        <p:spPr>
          <a:xfrm>
            <a:off x="5292725" y="510600"/>
            <a:ext cx="1284000" cy="276000"/>
          </a:xfrm>
          <a:prstGeom prst="wedgeRectCallout">
            <a:avLst>
              <a:gd fmla="val -40825" name="adj1"/>
              <a:gd fmla="val 84070"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50" u="none" cap="none" strike="noStrike">
                <a:solidFill>
                  <a:srgbClr val="000000"/>
                </a:solidFill>
                <a:latin typeface="Muli"/>
                <a:ea typeface="Muli"/>
                <a:cs typeface="Muli"/>
                <a:sym typeface="Muli"/>
              </a:rPr>
              <a:t>Do you need help?</a:t>
            </a:r>
            <a:endParaRPr b="0" i="0" sz="950" u="none" cap="none" strike="noStrike">
              <a:solidFill>
                <a:srgbClr val="000000"/>
              </a:solidFill>
              <a:latin typeface="Muli"/>
              <a:ea typeface="Muli"/>
              <a:cs typeface="Muli"/>
              <a:sym typeface="Muli"/>
            </a:endParaRPr>
          </a:p>
        </p:txBody>
      </p:sp>
      <p:sp>
        <p:nvSpPr>
          <p:cNvPr id="874" name="Google Shape;874;p47"/>
          <p:cNvSpPr/>
          <p:nvPr/>
        </p:nvSpPr>
        <p:spPr>
          <a:xfrm>
            <a:off x="6530975" y="865050"/>
            <a:ext cx="1910100" cy="288300"/>
          </a:xfrm>
          <a:prstGeom prst="wedgeRectCallout">
            <a:avLst>
              <a:gd fmla="val 41595" name="adj1"/>
              <a:gd fmla="val 79988"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50" u="none" cap="none" strike="noStrike">
                <a:solidFill>
                  <a:srgbClr val="000000"/>
                </a:solidFill>
                <a:latin typeface="Muli"/>
                <a:ea typeface="Muli"/>
                <a:cs typeface="Muli"/>
                <a:sym typeface="Muli"/>
              </a:rPr>
              <a:t>I don’t know how to read this word.</a:t>
            </a:r>
            <a:endParaRPr b="0" i="0" sz="950" u="none" cap="none" strike="noStrike">
              <a:solidFill>
                <a:srgbClr val="000000"/>
              </a:solidFill>
              <a:latin typeface="Muli"/>
              <a:ea typeface="Muli"/>
              <a:cs typeface="Muli"/>
              <a:sym typeface="Muli"/>
            </a:endParaRPr>
          </a:p>
        </p:txBody>
      </p:sp>
      <p:sp>
        <p:nvSpPr>
          <p:cNvPr id="875" name="Google Shape;875;p47"/>
          <p:cNvSpPr/>
          <p:nvPr/>
        </p:nvSpPr>
        <p:spPr>
          <a:xfrm>
            <a:off x="5269200" y="1185133"/>
            <a:ext cx="1706400" cy="333600"/>
          </a:xfrm>
          <a:prstGeom prst="wedgeRectCallout">
            <a:avLst>
              <a:gd fmla="val -37560" name="adj1"/>
              <a:gd fmla="val 77541"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50" u="none" cap="none" strike="noStrike">
                <a:solidFill>
                  <a:schemeClr val="dk1"/>
                </a:solidFill>
                <a:latin typeface="Muli"/>
                <a:ea typeface="Muli"/>
                <a:cs typeface="Muli"/>
                <a:sym typeface="Muli"/>
              </a:rPr>
              <a:t>Would you like me to read it for you?</a:t>
            </a:r>
            <a:endParaRPr b="0" i="0" sz="950" u="none" cap="none" strike="noStrike">
              <a:solidFill>
                <a:srgbClr val="000000"/>
              </a:solidFill>
              <a:latin typeface="Muli"/>
              <a:ea typeface="Muli"/>
              <a:cs typeface="Muli"/>
              <a:sym typeface="Muli"/>
            </a:endParaRPr>
          </a:p>
        </p:txBody>
      </p:sp>
      <p:sp>
        <p:nvSpPr>
          <p:cNvPr id="876" name="Google Shape;876;p47"/>
          <p:cNvSpPr/>
          <p:nvPr/>
        </p:nvSpPr>
        <p:spPr>
          <a:xfrm>
            <a:off x="7234975" y="1336175"/>
            <a:ext cx="1192500" cy="276000"/>
          </a:xfrm>
          <a:prstGeom prst="wedgeRectCallout">
            <a:avLst>
              <a:gd fmla="val 42980" name="adj1"/>
              <a:gd fmla="val 87179"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50" u="none" cap="none" strike="noStrike">
                <a:solidFill>
                  <a:srgbClr val="000000"/>
                </a:solidFill>
                <a:latin typeface="Muli"/>
                <a:ea typeface="Muli"/>
                <a:cs typeface="Muli"/>
                <a:sym typeface="Muli"/>
              </a:rPr>
              <a:t>Yes please, thanks!</a:t>
            </a:r>
            <a:endParaRPr b="0" i="0" sz="950" u="none" cap="none" strike="noStrike">
              <a:solidFill>
                <a:srgbClr val="000000"/>
              </a:solidFill>
              <a:latin typeface="Muli"/>
              <a:ea typeface="Muli"/>
              <a:cs typeface="Muli"/>
              <a:sym typeface="Muli"/>
            </a:endParaRPr>
          </a:p>
        </p:txBody>
      </p:sp>
      <p:sp>
        <p:nvSpPr>
          <p:cNvPr id="877" name="Google Shape;877;p47"/>
          <p:cNvSpPr/>
          <p:nvPr/>
        </p:nvSpPr>
        <p:spPr>
          <a:xfrm>
            <a:off x="5227311" y="1684410"/>
            <a:ext cx="2007600" cy="430200"/>
          </a:xfrm>
          <a:prstGeom prst="wedgeRectCallout">
            <a:avLst>
              <a:gd fmla="val -41845" name="adj1"/>
              <a:gd fmla="val 78005"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50" u="none" cap="none" strike="noStrike">
                <a:solidFill>
                  <a:srgbClr val="000000"/>
                </a:solidFill>
                <a:latin typeface="Muli"/>
                <a:ea typeface="Muli"/>
                <a:cs typeface="Muli"/>
                <a:sym typeface="Muli"/>
              </a:rPr>
              <a:t>Please highlight the word or sentence and then press the speaker icon.</a:t>
            </a:r>
            <a:endParaRPr b="0" i="0" sz="950" u="none" cap="none" strike="noStrike">
              <a:solidFill>
                <a:srgbClr val="000000"/>
              </a:solidFill>
              <a:latin typeface="Muli"/>
              <a:ea typeface="Muli"/>
              <a:cs typeface="Muli"/>
              <a:sym typeface="Muli"/>
            </a:endParaRPr>
          </a:p>
        </p:txBody>
      </p:sp>
      <p:sp>
        <p:nvSpPr>
          <p:cNvPr id="878" name="Google Shape;878;p47"/>
          <p:cNvSpPr txBox="1"/>
          <p:nvPr/>
        </p:nvSpPr>
        <p:spPr>
          <a:xfrm>
            <a:off x="4207825" y="2533920"/>
            <a:ext cx="37077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9" name="Google Shape;879;p47"/>
          <p:cNvPicPr preferRelativeResize="0"/>
          <p:nvPr/>
        </p:nvPicPr>
        <p:blipFill rotWithShape="1">
          <a:blip r:embed="rId4">
            <a:alphaModFix/>
          </a:blip>
          <a:srcRect b="0" l="0" r="0" t="0"/>
          <a:stretch/>
        </p:blipFill>
        <p:spPr>
          <a:xfrm>
            <a:off x="4573895" y="2362325"/>
            <a:ext cx="3737056" cy="2455750"/>
          </a:xfrm>
          <a:prstGeom prst="rect">
            <a:avLst/>
          </a:prstGeom>
          <a:noFill/>
          <a:ln>
            <a:noFill/>
          </a:ln>
        </p:spPr>
      </p:pic>
      <p:sp>
        <p:nvSpPr>
          <p:cNvPr id="880" name="Google Shape;880;p47"/>
          <p:cNvSpPr txBox="1"/>
          <p:nvPr/>
        </p:nvSpPr>
        <p:spPr>
          <a:xfrm>
            <a:off x="5081465" y="2754083"/>
            <a:ext cx="1086000" cy="2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1" name="Google Shape;881;p47"/>
          <p:cNvPicPr preferRelativeResize="0"/>
          <p:nvPr/>
        </p:nvPicPr>
        <p:blipFill rotWithShape="1">
          <a:blip r:embed="rId5">
            <a:alphaModFix/>
          </a:blip>
          <a:srcRect b="67526" l="56336" r="4663" t="21314"/>
          <a:stretch/>
        </p:blipFill>
        <p:spPr>
          <a:xfrm>
            <a:off x="4897675" y="2538900"/>
            <a:ext cx="3089475" cy="883995"/>
          </a:xfrm>
          <a:prstGeom prst="rect">
            <a:avLst/>
          </a:prstGeom>
          <a:noFill/>
          <a:ln>
            <a:noFill/>
          </a:ln>
        </p:spPr>
      </p:pic>
      <p:sp>
        <p:nvSpPr>
          <p:cNvPr id="882" name="Google Shape;882;p47"/>
          <p:cNvSpPr/>
          <p:nvPr/>
        </p:nvSpPr>
        <p:spPr>
          <a:xfrm>
            <a:off x="5211925" y="3030000"/>
            <a:ext cx="377700" cy="113400"/>
          </a:xfrm>
          <a:prstGeom prst="rect">
            <a:avLst/>
          </a:prstGeom>
          <a:solidFill>
            <a:srgbClr val="CFE2F3">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3" name="Google Shape;883;p47"/>
          <p:cNvPicPr preferRelativeResize="0"/>
          <p:nvPr/>
        </p:nvPicPr>
        <p:blipFill rotWithShape="1">
          <a:blip r:embed="rId7">
            <a:alphaModFix/>
          </a:blip>
          <a:srcRect b="0" l="0" r="0" t="0"/>
          <a:stretch/>
        </p:blipFill>
        <p:spPr>
          <a:xfrm rot="-554014">
            <a:off x="5443800" y="3034499"/>
            <a:ext cx="299628" cy="299629"/>
          </a:xfrm>
          <a:prstGeom prst="rect">
            <a:avLst/>
          </a:prstGeom>
          <a:noFill/>
          <a:ln>
            <a:noFill/>
          </a:ln>
        </p:spPr>
      </p:pic>
      <p:sp>
        <p:nvSpPr>
          <p:cNvPr id="884" name="Google Shape;884;p47"/>
          <p:cNvSpPr/>
          <p:nvPr/>
        </p:nvSpPr>
        <p:spPr>
          <a:xfrm rot="8446223">
            <a:off x="7131978" y="1815815"/>
            <a:ext cx="1031735" cy="598473"/>
          </a:xfrm>
          <a:prstGeom prst="rightArrow">
            <a:avLst>
              <a:gd fmla="val 50000" name="adj1"/>
              <a:gd fmla="val 47637" name="adj2"/>
            </a:avLst>
          </a:prstGeom>
          <a:solidFill>
            <a:srgbClr val="00B0F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7"/>
          <p:cNvSpPr txBox="1"/>
          <p:nvPr/>
        </p:nvSpPr>
        <p:spPr>
          <a:xfrm>
            <a:off x="7115168" y="1959712"/>
            <a:ext cx="2016900" cy="50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(User does as instructed)</a:t>
            </a:r>
            <a:endParaRPr b="1" i="0" sz="1000" u="none" cap="none" strike="noStrike">
              <a:solidFill>
                <a:schemeClr val="dk1"/>
              </a:solidFill>
              <a:latin typeface="Arial"/>
              <a:ea typeface="Arial"/>
              <a:cs typeface="Arial"/>
              <a:sym typeface="Arial"/>
            </a:endParaRPr>
          </a:p>
        </p:txBody>
      </p:sp>
      <p:sp>
        <p:nvSpPr>
          <p:cNvPr id="886" name="Google Shape;886;p47"/>
          <p:cNvSpPr/>
          <p:nvPr/>
        </p:nvSpPr>
        <p:spPr>
          <a:xfrm>
            <a:off x="7696238" y="358200"/>
            <a:ext cx="614700" cy="430200"/>
          </a:xfrm>
          <a:prstGeom prst="wedgeRectCallout">
            <a:avLst>
              <a:gd fmla="val 63976" name="adj1"/>
              <a:gd fmla="val 66446"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pic>
        <p:nvPicPr>
          <p:cNvPr id="887" name="Google Shape;887;p47"/>
          <p:cNvPicPr preferRelativeResize="0"/>
          <p:nvPr/>
        </p:nvPicPr>
        <p:blipFill rotWithShape="1">
          <a:blip r:embed="rId8">
            <a:alphaModFix/>
          </a:blip>
          <a:srcRect b="0" l="0" r="0" t="0"/>
          <a:stretch/>
        </p:blipFill>
        <p:spPr>
          <a:xfrm>
            <a:off x="7906588" y="427050"/>
            <a:ext cx="194019" cy="292500"/>
          </a:xfrm>
          <a:prstGeom prst="rect">
            <a:avLst/>
          </a:prstGeom>
          <a:noFill/>
          <a:ln>
            <a:noFill/>
          </a:ln>
        </p:spPr>
      </p:pic>
      <p:sp>
        <p:nvSpPr>
          <p:cNvPr id="888" name="Google Shape;888;p47"/>
          <p:cNvSpPr txBox="1"/>
          <p:nvPr/>
        </p:nvSpPr>
        <p:spPr>
          <a:xfrm>
            <a:off x="407738" y="40426"/>
            <a:ext cx="42258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4D778A"/>
                </a:solidFill>
                <a:latin typeface="Arial"/>
                <a:ea typeface="Arial"/>
                <a:cs typeface="Arial"/>
                <a:sym typeface="Arial"/>
              </a:rPr>
              <a:t>If reading tracking or speech recognition detects decelerated reading speed, the AI robot will appear and offer help to the user</a:t>
            </a:r>
            <a:endParaRPr b="0" i="0" sz="1400" u="none" cap="none" strike="noStrike">
              <a:solidFill>
                <a:srgbClr val="000000"/>
              </a:solidFill>
              <a:latin typeface="Arial"/>
              <a:ea typeface="Arial"/>
              <a:cs typeface="Arial"/>
              <a:sym typeface="Arial"/>
            </a:endParaRPr>
          </a:p>
        </p:txBody>
      </p:sp>
      <p:pic>
        <p:nvPicPr>
          <p:cNvPr descr="https://upload.wikimedia.org/wikipedia/commons/4/41/PeterRabbit8.jpg" id="889" name="Google Shape;889;p47"/>
          <p:cNvPicPr preferRelativeResize="0"/>
          <p:nvPr/>
        </p:nvPicPr>
        <p:blipFill rotWithShape="1">
          <a:blip r:embed="rId9">
            <a:alphaModFix/>
          </a:blip>
          <a:srcRect b="0" l="0" r="0" t="0"/>
          <a:stretch/>
        </p:blipFill>
        <p:spPr>
          <a:xfrm>
            <a:off x="1002368" y="2042965"/>
            <a:ext cx="1363061" cy="1595010"/>
          </a:xfrm>
          <a:prstGeom prst="rect">
            <a:avLst/>
          </a:prstGeom>
          <a:noFill/>
          <a:ln>
            <a:noFill/>
          </a:ln>
        </p:spPr>
      </p:pic>
      <p:pic>
        <p:nvPicPr>
          <p:cNvPr descr="https://upload.wikimedia.org/wikipedia/commons/9/9a/PeterRabbit15.jpg" id="890" name="Google Shape;890;p47"/>
          <p:cNvPicPr preferRelativeResize="0"/>
          <p:nvPr/>
        </p:nvPicPr>
        <p:blipFill rotWithShape="1">
          <a:blip r:embed="rId10">
            <a:alphaModFix/>
          </a:blip>
          <a:srcRect b="0" l="0" r="0" t="0"/>
          <a:stretch/>
        </p:blipFill>
        <p:spPr>
          <a:xfrm>
            <a:off x="2738971" y="2452886"/>
            <a:ext cx="1075693" cy="1118811"/>
          </a:xfrm>
          <a:prstGeom prst="rect">
            <a:avLst/>
          </a:prstGeom>
          <a:noFill/>
          <a:ln>
            <a:noFill/>
          </a:ln>
        </p:spPr>
      </p:pic>
      <p:pic>
        <p:nvPicPr>
          <p:cNvPr descr="https://upload.wikimedia.org/wikipedia/commons/9/9a/PeterRabbit15.jpg" id="891" name="Google Shape;891;p47"/>
          <p:cNvPicPr preferRelativeResize="0"/>
          <p:nvPr/>
        </p:nvPicPr>
        <p:blipFill rotWithShape="1">
          <a:blip r:embed="rId10">
            <a:alphaModFix/>
          </a:blip>
          <a:srcRect b="60850" l="0" r="0" t="0"/>
          <a:stretch/>
        </p:blipFill>
        <p:spPr>
          <a:xfrm>
            <a:off x="5280849" y="3560526"/>
            <a:ext cx="2367101" cy="963850"/>
          </a:xfrm>
          <a:prstGeom prst="rect">
            <a:avLst/>
          </a:prstGeom>
          <a:noFill/>
          <a:ln>
            <a:noFill/>
          </a:ln>
        </p:spPr>
      </p:pic>
      <p:sp>
        <p:nvSpPr>
          <p:cNvPr id="892" name="Google Shape;892;p47"/>
          <p:cNvSpPr/>
          <p:nvPr/>
        </p:nvSpPr>
        <p:spPr>
          <a:xfrm>
            <a:off x="5605975" y="3207775"/>
            <a:ext cx="1521000" cy="430200"/>
          </a:xfrm>
          <a:prstGeom prst="rect">
            <a:avLst/>
          </a:prstGeom>
          <a:solidFill>
            <a:schemeClr val="lt1"/>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3" name="Google Shape;893;p47"/>
          <p:cNvPicPr preferRelativeResize="0"/>
          <p:nvPr/>
        </p:nvPicPr>
        <p:blipFill rotWithShape="1">
          <a:blip r:embed="rId11">
            <a:alphaModFix/>
          </a:blip>
          <a:srcRect b="0" l="0" r="0" t="0"/>
          <a:stretch/>
        </p:blipFill>
        <p:spPr>
          <a:xfrm>
            <a:off x="5727450" y="3284875"/>
            <a:ext cx="276000" cy="276000"/>
          </a:xfrm>
          <a:prstGeom prst="rect">
            <a:avLst/>
          </a:prstGeom>
          <a:noFill/>
          <a:ln>
            <a:noFill/>
          </a:ln>
        </p:spPr>
      </p:pic>
      <p:pic>
        <p:nvPicPr>
          <p:cNvPr id="894" name="Google Shape;894;p47"/>
          <p:cNvPicPr preferRelativeResize="0"/>
          <p:nvPr/>
        </p:nvPicPr>
        <p:blipFill rotWithShape="1">
          <a:blip r:embed="rId12">
            <a:alphaModFix/>
          </a:blip>
          <a:srcRect b="71263" l="51014" r="27868" t="6549"/>
          <a:stretch/>
        </p:blipFill>
        <p:spPr>
          <a:xfrm>
            <a:off x="6725025" y="3277900"/>
            <a:ext cx="276000" cy="289988"/>
          </a:xfrm>
          <a:prstGeom prst="rect">
            <a:avLst/>
          </a:prstGeom>
          <a:noFill/>
          <a:ln>
            <a:noFill/>
          </a:ln>
        </p:spPr>
      </p:pic>
      <p:pic>
        <p:nvPicPr>
          <p:cNvPr id="895" name="Google Shape;895;p47"/>
          <p:cNvPicPr preferRelativeResize="0"/>
          <p:nvPr/>
        </p:nvPicPr>
        <p:blipFill rotWithShape="1">
          <a:blip r:embed="rId13">
            <a:alphaModFix/>
          </a:blip>
          <a:srcRect b="30697" l="4000" r="68881" t="25990"/>
          <a:stretch/>
        </p:blipFill>
        <p:spPr>
          <a:xfrm>
            <a:off x="6175388" y="3278718"/>
            <a:ext cx="377700" cy="288320"/>
          </a:xfrm>
          <a:prstGeom prst="rect">
            <a:avLst/>
          </a:prstGeom>
          <a:noFill/>
          <a:ln>
            <a:noFill/>
          </a:ln>
        </p:spPr>
      </p:pic>
      <p:pic>
        <p:nvPicPr>
          <p:cNvPr id="896" name="Google Shape;896;p47"/>
          <p:cNvPicPr preferRelativeResize="0"/>
          <p:nvPr/>
        </p:nvPicPr>
        <p:blipFill rotWithShape="1">
          <a:blip r:embed="rId14">
            <a:alphaModFix/>
          </a:blip>
          <a:srcRect b="0" l="0" r="0" t="0"/>
          <a:stretch/>
        </p:blipFill>
        <p:spPr>
          <a:xfrm rot="10800000">
            <a:off x="528539" y="1537783"/>
            <a:ext cx="3657600" cy="38550"/>
          </a:xfrm>
          <a:prstGeom prst="rect">
            <a:avLst/>
          </a:prstGeom>
          <a:noFill/>
          <a:ln>
            <a:noFill/>
          </a:ln>
        </p:spPr>
      </p:pic>
      <p:sp>
        <p:nvSpPr>
          <p:cNvPr id="897" name="Google Shape;897;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
        <p:nvSpPr>
          <p:cNvPr id="898" name="Google Shape;898;p47"/>
          <p:cNvSpPr txBox="1"/>
          <p:nvPr/>
        </p:nvSpPr>
        <p:spPr>
          <a:xfrm>
            <a:off x="4268875" y="1950"/>
            <a:ext cx="2966100" cy="5472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Use of AI in second language learning could improve (reduce?) students’ typical errors by 83 % (Dodigovic, 2007). </a:t>
            </a:r>
            <a:endParaRPr b="1" i="0" sz="1000" u="none" cap="none" strike="noStrike">
              <a:solidFill>
                <a:srgbClr val="000000"/>
              </a:solidFill>
              <a:latin typeface="Arial"/>
              <a:ea typeface="Arial"/>
              <a:cs typeface="Arial"/>
              <a:sym typeface="Arial"/>
            </a:endParaRPr>
          </a:p>
        </p:txBody>
      </p:sp>
      <p:sp>
        <p:nvSpPr>
          <p:cNvPr id="899" name="Google Shape;899;p47"/>
          <p:cNvSpPr txBox="1"/>
          <p:nvPr/>
        </p:nvSpPr>
        <p:spPr>
          <a:xfrm>
            <a:off x="65925" y="1490300"/>
            <a:ext cx="2900100" cy="8184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dk1"/>
                </a:solidFill>
                <a:latin typeface="Arvo"/>
                <a:ea typeface="Arvo"/>
                <a:cs typeface="Arvo"/>
                <a:sym typeface="Arvo"/>
              </a:rPr>
              <a:t>TensorFlow Lite (run inside mobile app): adapt expert learning models to real-time detect reading difficulty and provide necessary intervention and help.</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48"/>
          <p:cNvSpPr/>
          <p:nvPr/>
        </p:nvSpPr>
        <p:spPr>
          <a:xfrm>
            <a:off x="3201750" y="4038850"/>
            <a:ext cx="2465400" cy="430200"/>
          </a:xfrm>
          <a:prstGeom prst="rect">
            <a:avLst/>
          </a:prstGeom>
          <a:solidFill>
            <a:srgbClr val="F7EB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8"/>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6" name="Google Shape;906;p48"/>
          <p:cNvPicPr preferRelativeResize="0"/>
          <p:nvPr/>
        </p:nvPicPr>
        <p:blipFill rotWithShape="1">
          <a:blip r:embed="rId4">
            <a:alphaModFix/>
          </a:blip>
          <a:srcRect b="0" l="0" r="0" t="0"/>
          <a:stretch/>
        </p:blipFill>
        <p:spPr>
          <a:xfrm>
            <a:off x="2468060" y="466975"/>
            <a:ext cx="6413840" cy="4289650"/>
          </a:xfrm>
          <a:prstGeom prst="rect">
            <a:avLst/>
          </a:prstGeom>
          <a:noFill/>
          <a:ln>
            <a:noFill/>
          </a:ln>
        </p:spPr>
      </p:pic>
      <p:sp>
        <p:nvSpPr>
          <p:cNvPr id="907" name="Google Shape;907;p48"/>
          <p:cNvSpPr txBox="1"/>
          <p:nvPr/>
        </p:nvSpPr>
        <p:spPr>
          <a:xfrm>
            <a:off x="127000" y="796699"/>
            <a:ext cx="2373900" cy="40515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300"/>
              </a:spcBef>
              <a:spcAft>
                <a:spcPts val="0"/>
              </a:spcAft>
              <a:buClr>
                <a:srgbClr val="000000"/>
              </a:buClr>
              <a:buSzPts val="1600"/>
              <a:buFont typeface="Arial"/>
              <a:buChar char="•"/>
            </a:pPr>
            <a:r>
              <a:rPr b="1" i="0" lang="en" sz="1400" u="none" cap="none" strike="noStrike">
                <a:solidFill>
                  <a:srgbClr val="8E7CC3"/>
                </a:solidFill>
                <a:latin typeface="Muli"/>
                <a:ea typeface="Muli"/>
                <a:cs typeface="Muli"/>
                <a:sym typeface="Muli"/>
              </a:rPr>
              <a:t>Incentives to make progress fun and interesting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000000"/>
              </a:buClr>
              <a:buSzPts val="1600"/>
              <a:buFont typeface="Arial"/>
              <a:buChar char="•"/>
            </a:pPr>
            <a:r>
              <a:rPr b="1" i="0" lang="en" sz="1400" u="none" cap="none" strike="noStrike">
                <a:solidFill>
                  <a:srgbClr val="8E7CC3"/>
                </a:solidFill>
                <a:latin typeface="Muli"/>
                <a:ea typeface="Muli"/>
                <a:cs typeface="Muli"/>
                <a:sym typeface="Muli"/>
              </a:rPr>
              <a:t>Provide numerical comparison and evaluation of users’ pronunciation to that of native speaker’s (e.g. progress bar)</a:t>
            </a:r>
            <a:endParaRPr b="1" i="0" sz="1400" u="none" cap="none" strike="noStrike">
              <a:solidFill>
                <a:srgbClr val="6FA8DC"/>
              </a:solidFill>
              <a:latin typeface="Muli"/>
              <a:ea typeface="Muli"/>
              <a:cs typeface="Muli"/>
              <a:sym typeface="Muli"/>
            </a:endParaRPr>
          </a:p>
          <a:p>
            <a:pPr indent="-285750" lvl="0" marL="285750" marR="0" rtl="0" algn="l">
              <a:lnSpc>
                <a:spcPct val="100000"/>
              </a:lnSpc>
              <a:spcBef>
                <a:spcPts val="600"/>
              </a:spcBef>
              <a:spcAft>
                <a:spcPts val="300"/>
              </a:spcAft>
              <a:buClr>
                <a:srgbClr val="000000"/>
              </a:buClr>
              <a:buSzPts val="1600"/>
              <a:buFont typeface="Arial"/>
              <a:buChar char="•"/>
            </a:pPr>
            <a:r>
              <a:rPr b="1" i="0" lang="en" sz="1400" u="none" cap="none" strike="noStrike">
                <a:solidFill>
                  <a:srgbClr val="8E7CC3"/>
                </a:solidFill>
                <a:latin typeface="Muli"/>
                <a:ea typeface="Muli"/>
                <a:cs typeface="Muli"/>
                <a:sym typeface="Muli"/>
              </a:rPr>
              <a:t>Provide achievement awards, stickers, discounts and other incentives when certain milestones are met</a:t>
            </a:r>
            <a:endParaRPr b="0" i="0" sz="1400" u="none" cap="none" strike="noStrike">
              <a:solidFill>
                <a:srgbClr val="000000"/>
              </a:solidFill>
              <a:latin typeface="Arial"/>
              <a:ea typeface="Arial"/>
              <a:cs typeface="Arial"/>
              <a:sym typeface="Arial"/>
            </a:endParaRPr>
          </a:p>
        </p:txBody>
      </p:sp>
      <p:sp>
        <p:nvSpPr>
          <p:cNvPr id="908" name="Google Shape;908;p48"/>
          <p:cNvSpPr/>
          <p:nvPr/>
        </p:nvSpPr>
        <p:spPr>
          <a:xfrm>
            <a:off x="7150487" y="1196313"/>
            <a:ext cx="889800" cy="498600"/>
          </a:xfrm>
          <a:prstGeom prst="wedgeRectCallout">
            <a:avLst>
              <a:gd fmla="val 63976" name="adj1"/>
              <a:gd fmla="val 66446"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909" name="Google Shape;909;p48"/>
          <p:cNvSpPr/>
          <p:nvPr/>
        </p:nvSpPr>
        <p:spPr>
          <a:xfrm>
            <a:off x="3530375" y="848425"/>
            <a:ext cx="4138800" cy="336600"/>
          </a:xfrm>
          <a:prstGeom prst="rect">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Muli"/>
                <a:ea typeface="Muli"/>
                <a:cs typeface="Muli"/>
                <a:sym typeface="Muli"/>
              </a:rPr>
              <a:t>Peter never stopped running or looked behind him till he got home to the big fir-tree.</a:t>
            </a:r>
            <a:endParaRPr b="0" i="0" sz="1100" u="none" cap="none" strike="noStrike">
              <a:solidFill>
                <a:srgbClr val="000000"/>
              </a:solidFill>
              <a:latin typeface="Muli"/>
              <a:ea typeface="Muli"/>
              <a:cs typeface="Muli"/>
              <a:sym typeface="Muli"/>
            </a:endParaRPr>
          </a:p>
        </p:txBody>
      </p:sp>
      <p:pic>
        <p:nvPicPr>
          <p:cNvPr id="910" name="Google Shape;910;p48"/>
          <p:cNvPicPr preferRelativeResize="0"/>
          <p:nvPr/>
        </p:nvPicPr>
        <p:blipFill rotWithShape="1">
          <a:blip r:embed="rId5">
            <a:alphaModFix/>
          </a:blip>
          <a:srcRect b="0" l="0" r="0" t="0"/>
          <a:stretch/>
        </p:blipFill>
        <p:spPr>
          <a:xfrm>
            <a:off x="7452688" y="1274275"/>
            <a:ext cx="285333" cy="430151"/>
          </a:xfrm>
          <a:prstGeom prst="rect">
            <a:avLst/>
          </a:prstGeom>
          <a:noFill/>
          <a:ln>
            <a:noFill/>
          </a:ln>
        </p:spPr>
      </p:pic>
      <p:sp>
        <p:nvSpPr>
          <p:cNvPr id="911" name="Google Shape;911;p48"/>
          <p:cNvSpPr/>
          <p:nvPr/>
        </p:nvSpPr>
        <p:spPr>
          <a:xfrm>
            <a:off x="3269825" y="1367275"/>
            <a:ext cx="3146400" cy="1011300"/>
          </a:xfrm>
          <a:prstGeom prst="wedgeRectCallout">
            <a:avLst>
              <a:gd fmla="val -53712" name="adj1"/>
              <a:gd fmla="val 69419"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Muli"/>
                <a:ea typeface="Muli"/>
                <a:cs typeface="Muli"/>
                <a:sym typeface="Muli"/>
              </a:rPr>
              <a:t>007 you are awarded </a:t>
            </a:r>
            <a:r>
              <a:rPr b="0" i="0" lang="en" sz="1200" u="sng" cap="none" strike="noStrike">
                <a:solidFill>
                  <a:srgbClr val="4A86E8"/>
                </a:solidFill>
                <a:latin typeface="Muli"/>
                <a:ea typeface="Muli"/>
                <a:cs typeface="Muli"/>
                <a:sym typeface="Muli"/>
              </a:rPr>
              <a:t>65%</a:t>
            </a:r>
            <a:r>
              <a:rPr b="0" i="0" lang="en" sz="1200" u="none" cap="none" strike="noStrike">
                <a:solidFill>
                  <a:schemeClr val="dk1"/>
                </a:solidFill>
                <a:latin typeface="Muli"/>
                <a:ea typeface="Muli"/>
                <a:cs typeface="Muli"/>
                <a:sym typeface="Muli"/>
              </a:rPr>
              <a:t> for this page. The pronunciation of some vocabulary can be improved. Listen to how a native reads it and challenge it again!</a:t>
            </a:r>
            <a:endParaRPr b="0" i="0" sz="1200" u="none" cap="none" strike="noStrike">
              <a:solidFill>
                <a:srgbClr val="000000"/>
              </a:solidFill>
              <a:latin typeface="Arial"/>
              <a:ea typeface="Arial"/>
              <a:cs typeface="Arial"/>
              <a:sym typeface="Arial"/>
            </a:endParaRPr>
          </a:p>
        </p:txBody>
      </p:sp>
      <p:sp>
        <p:nvSpPr>
          <p:cNvPr id="912" name="Google Shape;912;p48"/>
          <p:cNvSpPr/>
          <p:nvPr/>
        </p:nvSpPr>
        <p:spPr>
          <a:xfrm>
            <a:off x="3269825" y="2832000"/>
            <a:ext cx="3146400" cy="843900"/>
          </a:xfrm>
          <a:prstGeom prst="wedgeRectCallout">
            <a:avLst>
              <a:gd fmla="val -52980" name="adj1"/>
              <a:gd fmla="val 68032"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Muli"/>
                <a:ea typeface="Muli"/>
                <a:cs typeface="Muli"/>
                <a:sym typeface="Muli"/>
              </a:rPr>
              <a:t>Great job! You have achieved </a:t>
            </a:r>
            <a:r>
              <a:rPr b="0" i="0" lang="en" sz="1200" u="sng" cap="none" strike="noStrike">
                <a:solidFill>
                  <a:srgbClr val="4A86E8"/>
                </a:solidFill>
                <a:latin typeface="Muli"/>
                <a:ea typeface="Muli"/>
                <a:cs typeface="Muli"/>
                <a:sym typeface="Muli"/>
              </a:rPr>
              <a:t>85%</a:t>
            </a:r>
            <a:r>
              <a:rPr b="0" i="0" lang="en" sz="1200" u="none" cap="none" strike="noStrike">
                <a:solidFill>
                  <a:schemeClr val="dk1"/>
                </a:solidFill>
                <a:latin typeface="Muli"/>
                <a:ea typeface="Muli"/>
                <a:cs typeface="Muli"/>
                <a:sym typeface="Muli"/>
              </a:rPr>
              <a:t>. You win a Silver Star Achievement!</a:t>
            </a:r>
            <a:endParaRPr b="0" i="0" sz="1200" u="none" cap="none" strike="noStrike">
              <a:solidFill>
                <a:srgbClr val="000000"/>
              </a:solidFill>
              <a:latin typeface="Muli"/>
              <a:ea typeface="Muli"/>
              <a:cs typeface="Muli"/>
              <a:sym typeface="Muli"/>
            </a:endParaRPr>
          </a:p>
        </p:txBody>
      </p:sp>
      <p:sp>
        <p:nvSpPr>
          <p:cNvPr id="913" name="Google Shape;913;p48"/>
          <p:cNvSpPr/>
          <p:nvPr/>
        </p:nvSpPr>
        <p:spPr>
          <a:xfrm>
            <a:off x="7150475" y="2269363"/>
            <a:ext cx="889800" cy="498600"/>
          </a:xfrm>
          <a:prstGeom prst="wedgeRectCallout">
            <a:avLst>
              <a:gd fmla="val 63976" name="adj1"/>
              <a:gd fmla="val 66446"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pic>
        <p:nvPicPr>
          <p:cNvPr id="914" name="Google Shape;914;p48"/>
          <p:cNvPicPr preferRelativeResize="0"/>
          <p:nvPr/>
        </p:nvPicPr>
        <p:blipFill rotWithShape="1">
          <a:blip r:embed="rId6">
            <a:alphaModFix/>
          </a:blip>
          <a:srcRect b="30697" l="4000" r="68881" t="25990"/>
          <a:stretch/>
        </p:blipFill>
        <p:spPr>
          <a:xfrm>
            <a:off x="5892125" y="2087059"/>
            <a:ext cx="377700" cy="288320"/>
          </a:xfrm>
          <a:prstGeom prst="rect">
            <a:avLst/>
          </a:prstGeom>
          <a:noFill/>
          <a:ln>
            <a:noFill/>
          </a:ln>
        </p:spPr>
      </p:pic>
      <p:pic>
        <p:nvPicPr>
          <p:cNvPr id="915" name="Google Shape;915;p48"/>
          <p:cNvPicPr preferRelativeResize="0"/>
          <p:nvPr/>
        </p:nvPicPr>
        <p:blipFill rotWithShape="1">
          <a:blip r:embed="rId5">
            <a:alphaModFix/>
          </a:blip>
          <a:srcRect b="0" l="0" r="0" t="0"/>
          <a:stretch/>
        </p:blipFill>
        <p:spPr>
          <a:xfrm>
            <a:off x="7452675" y="2303600"/>
            <a:ext cx="285333" cy="430151"/>
          </a:xfrm>
          <a:prstGeom prst="rect">
            <a:avLst/>
          </a:prstGeom>
          <a:noFill/>
          <a:ln>
            <a:noFill/>
          </a:ln>
        </p:spPr>
      </p:pic>
      <p:pic>
        <p:nvPicPr>
          <p:cNvPr id="916" name="Google Shape;916;p48"/>
          <p:cNvPicPr preferRelativeResize="0"/>
          <p:nvPr/>
        </p:nvPicPr>
        <p:blipFill rotWithShape="1">
          <a:blip r:embed="rId6">
            <a:alphaModFix/>
          </a:blip>
          <a:srcRect b="30697" l="4000" r="68881" t="25990"/>
          <a:stretch/>
        </p:blipFill>
        <p:spPr>
          <a:xfrm>
            <a:off x="5914507" y="3387580"/>
            <a:ext cx="377700" cy="288320"/>
          </a:xfrm>
          <a:prstGeom prst="rect">
            <a:avLst/>
          </a:prstGeom>
          <a:noFill/>
          <a:ln>
            <a:noFill/>
          </a:ln>
        </p:spPr>
      </p:pic>
      <p:pic>
        <p:nvPicPr>
          <p:cNvPr id="917" name="Google Shape;917;p48"/>
          <p:cNvPicPr preferRelativeResize="0"/>
          <p:nvPr/>
        </p:nvPicPr>
        <p:blipFill rotWithShape="1">
          <a:blip r:embed="rId7">
            <a:alphaModFix/>
          </a:blip>
          <a:srcRect b="0" l="0" r="0" t="0"/>
          <a:stretch/>
        </p:blipFill>
        <p:spPr>
          <a:xfrm rot="10800000">
            <a:off x="4179129" y="297085"/>
            <a:ext cx="4572000" cy="38550"/>
          </a:xfrm>
          <a:prstGeom prst="rect">
            <a:avLst/>
          </a:prstGeom>
          <a:noFill/>
          <a:ln>
            <a:noFill/>
          </a:ln>
        </p:spPr>
      </p:pic>
      <p:sp>
        <p:nvSpPr>
          <p:cNvPr id="918" name="Google Shape;918;p48"/>
          <p:cNvSpPr txBox="1"/>
          <p:nvPr/>
        </p:nvSpPr>
        <p:spPr>
          <a:xfrm>
            <a:off x="236288" y="40426"/>
            <a:ext cx="81711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4D778A"/>
                </a:solidFill>
                <a:latin typeface="Arial"/>
                <a:ea typeface="Arial"/>
                <a:cs typeface="Arial"/>
                <a:sym typeface="Arial"/>
              </a:rPr>
              <a:t>Gamification of Speech Training</a:t>
            </a:r>
            <a:endParaRPr b="1" i="0" sz="1900" u="none" cap="none" strike="noStrike">
              <a:solidFill>
                <a:srgbClr val="4D778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4D778A"/>
              </a:solidFill>
              <a:latin typeface="Arial"/>
              <a:ea typeface="Arial"/>
              <a:cs typeface="Arial"/>
              <a:sym typeface="Arial"/>
            </a:endParaRPr>
          </a:p>
        </p:txBody>
      </p:sp>
      <p:sp>
        <p:nvSpPr>
          <p:cNvPr id="919" name="Google Shape;919;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pic>
        <p:nvPicPr>
          <p:cNvPr id="920" name="Google Shape;920;p48"/>
          <p:cNvPicPr preferRelativeResize="0"/>
          <p:nvPr/>
        </p:nvPicPr>
        <p:blipFill rotWithShape="1">
          <a:blip r:embed="rId8">
            <a:alphaModFix/>
          </a:blip>
          <a:srcRect b="0" l="0" r="0" t="0"/>
          <a:stretch/>
        </p:blipFill>
        <p:spPr>
          <a:xfrm>
            <a:off x="3643700" y="4129325"/>
            <a:ext cx="336600" cy="336600"/>
          </a:xfrm>
          <a:prstGeom prst="rect">
            <a:avLst/>
          </a:prstGeom>
          <a:noFill/>
          <a:ln>
            <a:noFill/>
          </a:ln>
        </p:spPr>
      </p:pic>
      <p:pic>
        <p:nvPicPr>
          <p:cNvPr id="921" name="Google Shape;921;p48"/>
          <p:cNvPicPr preferRelativeResize="0"/>
          <p:nvPr/>
        </p:nvPicPr>
        <p:blipFill rotWithShape="1">
          <a:blip r:embed="rId9">
            <a:alphaModFix/>
          </a:blip>
          <a:srcRect b="0" l="0" r="0" t="0"/>
          <a:stretch/>
        </p:blipFill>
        <p:spPr>
          <a:xfrm>
            <a:off x="5259800" y="4129317"/>
            <a:ext cx="336600" cy="336583"/>
          </a:xfrm>
          <a:prstGeom prst="rect">
            <a:avLst/>
          </a:prstGeom>
          <a:noFill/>
          <a:ln>
            <a:noFill/>
          </a:ln>
        </p:spPr>
      </p:pic>
      <p:pic>
        <p:nvPicPr>
          <p:cNvPr id="922" name="Google Shape;922;p48"/>
          <p:cNvPicPr preferRelativeResize="0"/>
          <p:nvPr/>
        </p:nvPicPr>
        <p:blipFill rotWithShape="1">
          <a:blip r:embed="rId10">
            <a:alphaModFix/>
          </a:blip>
          <a:srcRect b="0" l="0" r="0" t="0"/>
          <a:stretch/>
        </p:blipFill>
        <p:spPr>
          <a:xfrm>
            <a:off x="4393124" y="4129333"/>
            <a:ext cx="336600" cy="336615"/>
          </a:xfrm>
          <a:prstGeom prst="rect">
            <a:avLst/>
          </a:prstGeom>
          <a:noFill/>
          <a:ln>
            <a:noFill/>
          </a:ln>
        </p:spPr>
      </p:pic>
      <p:sp>
        <p:nvSpPr>
          <p:cNvPr id="923" name="Google Shape;923;p48"/>
          <p:cNvSpPr txBox="1"/>
          <p:nvPr/>
        </p:nvSpPr>
        <p:spPr>
          <a:xfrm>
            <a:off x="3206850" y="4206275"/>
            <a:ext cx="548700" cy="1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70%+</a:t>
            </a:r>
            <a:endParaRPr b="1" i="0" sz="1000" u="none" cap="none" strike="noStrike">
              <a:solidFill>
                <a:srgbClr val="000000"/>
              </a:solidFill>
              <a:latin typeface="Arial"/>
              <a:ea typeface="Arial"/>
              <a:cs typeface="Arial"/>
              <a:sym typeface="Arial"/>
            </a:endParaRPr>
          </a:p>
        </p:txBody>
      </p:sp>
      <p:sp>
        <p:nvSpPr>
          <p:cNvPr id="924" name="Google Shape;924;p48"/>
          <p:cNvSpPr txBox="1"/>
          <p:nvPr/>
        </p:nvSpPr>
        <p:spPr>
          <a:xfrm>
            <a:off x="4818588" y="4206275"/>
            <a:ext cx="548700" cy="1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90%+</a:t>
            </a:r>
            <a:endParaRPr b="1" i="0" sz="1000" u="none" cap="none" strike="noStrike">
              <a:solidFill>
                <a:srgbClr val="000000"/>
              </a:solidFill>
              <a:latin typeface="Arial"/>
              <a:ea typeface="Arial"/>
              <a:cs typeface="Arial"/>
              <a:sym typeface="Arial"/>
            </a:endParaRPr>
          </a:p>
        </p:txBody>
      </p:sp>
      <p:sp>
        <p:nvSpPr>
          <p:cNvPr id="925" name="Google Shape;925;p48"/>
          <p:cNvSpPr txBox="1"/>
          <p:nvPr/>
        </p:nvSpPr>
        <p:spPr>
          <a:xfrm>
            <a:off x="3980288" y="4206275"/>
            <a:ext cx="548700" cy="1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80%+</a:t>
            </a:r>
            <a:endParaRPr b="1" i="0" sz="1000" u="none" cap="none" strike="noStrike">
              <a:solidFill>
                <a:srgbClr val="000000"/>
              </a:solidFill>
              <a:latin typeface="Arial"/>
              <a:ea typeface="Arial"/>
              <a:cs typeface="Arial"/>
              <a:sym typeface="Arial"/>
            </a:endParaRPr>
          </a:p>
        </p:txBody>
      </p:sp>
      <p:sp>
        <p:nvSpPr>
          <p:cNvPr id="926" name="Google Shape;926;p48"/>
          <p:cNvSpPr txBox="1"/>
          <p:nvPr/>
        </p:nvSpPr>
        <p:spPr>
          <a:xfrm>
            <a:off x="3201750" y="3869850"/>
            <a:ext cx="2465400" cy="6027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45818E"/>
                </a:solidFill>
                <a:latin typeface="Muli"/>
                <a:ea typeface="Muli"/>
                <a:cs typeface="Muli"/>
                <a:sym typeface="Muli"/>
              </a:rPr>
              <a:t>Star achievement ranking</a:t>
            </a:r>
            <a:endParaRPr b="0" i="0" sz="1000" u="none" cap="none" strike="noStrike">
              <a:solidFill>
                <a:srgbClr val="45818E"/>
              </a:solidFill>
              <a:latin typeface="Muli"/>
              <a:ea typeface="Muli"/>
              <a:cs typeface="Muli"/>
              <a:sym typeface="Muli"/>
            </a:endParaRPr>
          </a:p>
        </p:txBody>
      </p:sp>
      <p:pic>
        <p:nvPicPr>
          <p:cNvPr id="927" name="Google Shape;927;p48"/>
          <p:cNvPicPr preferRelativeResize="0"/>
          <p:nvPr/>
        </p:nvPicPr>
        <p:blipFill rotWithShape="1">
          <a:blip r:embed="rId10">
            <a:alphaModFix/>
          </a:blip>
          <a:srcRect b="0" l="0" r="0" t="0"/>
          <a:stretch/>
        </p:blipFill>
        <p:spPr>
          <a:xfrm>
            <a:off x="6992452" y="3081478"/>
            <a:ext cx="1047800" cy="1047850"/>
          </a:xfrm>
          <a:prstGeom prst="rect">
            <a:avLst/>
          </a:prstGeom>
          <a:noFill/>
          <a:ln>
            <a:noFill/>
          </a:ln>
        </p:spPr>
      </p:pic>
      <p:sp>
        <p:nvSpPr>
          <p:cNvPr id="928" name="Google Shape;928;p48"/>
          <p:cNvSpPr/>
          <p:nvPr/>
        </p:nvSpPr>
        <p:spPr>
          <a:xfrm rot="3267052">
            <a:off x="6759718" y="1178119"/>
            <a:ext cx="523219" cy="385361"/>
          </a:xfrm>
          <a:prstGeom prst="rightArrow">
            <a:avLst>
              <a:gd fmla="val 50000" name="adj1"/>
              <a:gd fmla="val 47637" name="adj2"/>
            </a:avLst>
          </a:prstGeom>
          <a:solidFill>
            <a:srgbClr val="00B0F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8"/>
          <p:cNvSpPr txBox="1"/>
          <p:nvPr/>
        </p:nvSpPr>
        <p:spPr>
          <a:xfrm>
            <a:off x="6663118" y="1567024"/>
            <a:ext cx="2016900" cy="50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(Page read out by the user)</a:t>
            </a:r>
            <a:endParaRPr b="1" i="0" sz="1000" u="none" cap="none" strike="noStrike">
              <a:solidFill>
                <a:schemeClr val="dk1"/>
              </a:solidFill>
              <a:latin typeface="Arial"/>
              <a:ea typeface="Arial"/>
              <a:cs typeface="Arial"/>
              <a:sym typeface="Arial"/>
            </a:endParaRPr>
          </a:p>
        </p:txBody>
      </p:sp>
      <p:sp>
        <p:nvSpPr>
          <p:cNvPr id="930" name="Google Shape;930;p48"/>
          <p:cNvSpPr txBox="1"/>
          <p:nvPr/>
        </p:nvSpPr>
        <p:spPr>
          <a:xfrm>
            <a:off x="4063675" y="0"/>
            <a:ext cx="4343700" cy="11199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 sz="1000" u="none" cap="none" strike="noStrike">
                <a:solidFill>
                  <a:srgbClr val="000000"/>
                </a:solidFill>
                <a:latin typeface="Arial"/>
                <a:ea typeface="Arial"/>
                <a:cs typeface="Arial"/>
                <a:sym typeface="Arial"/>
              </a:rPr>
              <a:t>Research shows that 92 % of students reported improvement in Chinese and English reading and writing under gamification </a:t>
            </a:r>
            <a:r>
              <a:rPr b="1" i="0" lang="en" sz="1000" u="none" cap="none" strike="noStrike">
                <a:solidFill>
                  <a:schemeClr val="dk1"/>
                </a:solidFill>
                <a:latin typeface="Arial"/>
                <a:ea typeface="Arial"/>
                <a:cs typeface="Arial"/>
                <a:sym typeface="Arial"/>
              </a:rPr>
              <a:t>(Li, Mok, Cheng &amp; Chu 2018)</a:t>
            </a:r>
            <a:r>
              <a:rPr b="1" i="0" lang="en" sz="1000" u="none" cap="none" strike="noStrike">
                <a:solidFill>
                  <a:srgbClr val="000000"/>
                </a:solidFill>
                <a:latin typeface="Arial"/>
                <a:ea typeface="Arial"/>
                <a:cs typeface="Arial"/>
                <a:sym typeface="Arial"/>
              </a:rPr>
              <a:t>, and it is very likely that this feature will help students improve their speaking ability, reduce their frustrations, and keep students engaged. This addresses the lack of instant feedback in speech training.</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31" name="Google Shape;931;p48"/>
          <p:cNvSpPr txBox="1"/>
          <p:nvPr/>
        </p:nvSpPr>
        <p:spPr>
          <a:xfrm>
            <a:off x="6621950" y="2963325"/>
            <a:ext cx="2245800" cy="18849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dk1"/>
                </a:solidFill>
                <a:latin typeface="Arvo"/>
                <a:ea typeface="Arvo"/>
                <a:cs typeface="Arvo"/>
                <a:sym typeface="Arvo"/>
              </a:rPr>
              <a:t>TensorFlow (google cloud machine learning engine): Analyze reading behavior (duration/ face expression/ eye movement, etc.) with book content , establish a user profile, and provide personalized recommendations based on readers' interests (illustration and text recommendation ).</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pic>
        <p:nvPicPr>
          <p:cNvPr id="936" name="Google Shape;936;p49"/>
          <p:cNvPicPr preferRelativeResize="0"/>
          <p:nvPr/>
        </p:nvPicPr>
        <p:blipFill rotWithShape="1">
          <a:blip r:embed="rId4">
            <a:alphaModFix/>
          </a:blip>
          <a:srcRect b="0" l="0" r="0" t="0"/>
          <a:stretch/>
        </p:blipFill>
        <p:spPr>
          <a:xfrm>
            <a:off x="246501" y="1394546"/>
            <a:ext cx="5414825" cy="3621475"/>
          </a:xfrm>
          <a:prstGeom prst="rect">
            <a:avLst/>
          </a:prstGeom>
          <a:noFill/>
          <a:ln>
            <a:noFill/>
          </a:ln>
        </p:spPr>
      </p:pic>
      <p:sp>
        <p:nvSpPr>
          <p:cNvPr id="937" name="Google Shape;937;p49"/>
          <p:cNvSpPr txBox="1"/>
          <p:nvPr/>
        </p:nvSpPr>
        <p:spPr>
          <a:xfrm>
            <a:off x="240612" y="362925"/>
            <a:ext cx="7909200" cy="107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6FA8DC"/>
                </a:solidFill>
                <a:latin typeface="Muli"/>
                <a:ea typeface="Muli"/>
                <a:cs typeface="Muli"/>
                <a:sym typeface="Muli"/>
              </a:rPr>
              <a:t>Pronunciation scores and other fluency measuring metrics</a:t>
            </a:r>
            <a:r>
              <a:rPr b="1" i="0" lang="en" sz="1600" u="none" cap="none" strike="noStrike">
                <a:solidFill>
                  <a:srgbClr val="FF0000"/>
                </a:solidFill>
                <a:latin typeface="Muli"/>
                <a:ea typeface="Muli"/>
                <a:cs typeface="Muli"/>
                <a:sym typeface="Muli"/>
              </a:rPr>
              <a:t> </a:t>
            </a:r>
            <a:r>
              <a:rPr b="1" i="0" lang="en" sz="1600" u="none" cap="none" strike="noStrike">
                <a:solidFill>
                  <a:srgbClr val="6FA8DC"/>
                </a:solidFill>
                <a:latin typeface="Muli"/>
                <a:ea typeface="Muli"/>
                <a:cs typeface="Muli"/>
                <a:sym typeface="Muli"/>
              </a:rPr>
              <a:t>can be combined into challenges and competitions among public and private groups so users can compare with other users and even share the results to social media accounts</a:t>
            </a:r>
            <a:endParaRPr b="1" i="0" sz="1600" u="none" cap="none" strike="noStrike">
              <a:solidFill>
                <a:srgbClr val="6FA8DC"/>
              </a:solidFill>
              <a:latin typeface="Muli"/>
              <a:ea typeface="Muli"/>
              <a:cs typeface="Muli"/>
              <a:sym typeface="Muli"/>
            </a:endParaRPr>
          </a:p>
        </p:txBody>
      </p:sp>
      <p:pic>
        <p:nvPicPr>
          <p:cNvPr id="938" name="Google Shape;938;p49"/>
          <p:cNvPicPr preferRelativeResize="0"/>
          <p:nvPr/>
        </p:nvPicPr>
        <p:blipFill rotWithShape="1">
          <a:blip r:embed="rId5">
            <a:alphaModFix/>
          </a:blip>
          <a:srcRect b="0" l="0" r="0" t="0"/>
          <a:stretch/>
        </p:blipFill>
        <p:spPr>
          <a:xfrm>
            <a:off x="3566160" y="4421661"/>
            <a:ext cx="1357732" cy="277624"/>
          </a:xfrm>
          <a:prstGeom prst="rect">
            <a:avLst/>
          </a:prstGeom>
          <a:noFill/>
          <a:ln>
            <a:noFill/>
          </a:ln>
        </p:spPr>
      </p:pic>
      <p:sp>
        <p:nvSpPr>
          <p:cNvPr id="939" name="Google Shape;939;p49"/>
          <p:cNvSpPr/>
          <p:nvPr/>
        </p:nvSpPr>
        <p:spPr>
          <a:xfrm>
            <a:off x="791530" y="2115646"/>
            <a:ext cx="2534700" cy="2427300"/>
          </a:xfrm>
          <a:prstGeom prst="rect">
            <a:avLst/>
          </a:prstGeom>
          <a:solidFill>
            <a:srgbClr val="D9D9D9"/>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940" name="Google Shape;940;p49"/>
          <p:cNvSpPr txBox="1"/>
          <p:nvPr/>
        </p:nvSpPr>
        <p:spPr>
          <a:xfrm>
            <a:off x="592927" y="2070071"/>
            <a:ext cx="2612100" cy="497100"/>
          </a:xfrm>
          <a:prstGeom prst="rect">
            <a:avLst/>
          </a:prstGeom>
          <a:noFill/>
          <a:ln>
            <a:noFill/>
          </a:ln>
        </p:spPr>
        <p:txBody>
          <a:bodyPr anchorCtr="0" anchor="t" bIns="91425" lIns="91425" spcFirstLastPara="1" rIns="91425" wrap="square" tIns="91425">
            <a:noAutofit/>
          </a:bodyPr>
          <a:lstStyle/>
          <a:p>
            <a:pPr indent="571500" lvl="0" marL="0" marR="0" rtl="0" algn="l">
              <a:lnSpc>
                <a:spcPct val="115000"/>
              </a:lnSpc>
              <a:spcBef>
                <a:spcPts val="0"/>
              </a:spcBef>
              <a:spcAft>
                <a:spcPts val="0"/>
              </a:spcAft>
              <a:buClr>
                <a:schemeClr val="dk1"/>
              </a:buClr>
              <a:buSzPts val="1100"/>
              <a:buFont typeface="Arial"/>
              <a:buNone/>
            </a:pPr>
            <a:r>
              <a:rPr b="1" i="0" lang="en" sz="2400" u="sng" cap="none" strike="noStrike">
                <a:solidFill>
                  <a:srgbClr val="E69138"/>
                </a:solidFill>
                <a:latin typeface="Impact"/>
                <a:ea typeface="Impact"/>
                <a:cs typeface="Impact"/>
                <a:sym typeface="Impact"/>
              </a:rPr>
              <a:t>Leader board</a:t>
            </a:r>
            <a:endParaRPr b="1" i="0" sz="2400" u="sng" cap="none" strike="noStrike">
              <a:solidFill>
                <a:srgbClr val="E69138"/>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900"/>
              </a:solidFill>
              <a:latin typeface="Arial"/>
              <a:ea typeface="Arial"/>
              <a:cs typeface="Arial"/>
              <a:sym typeface="Arial"/>
            </a:endParaRPr>
          </a:p>
        </p:txBody>
      </p:sp>
      <p:sp>
        <p:nvSpPr>
          <p:cNvPr id="941" name="Google Shape;941;p49"/>
          <p:cNvSpPr txBox="1"/>
          <p:nvPr/>
        </p:nvSpPr>
        <p:spPr>
          <a:xfrm>
            <a:off x="3508285" y="4125220"/>
            <a:ext cx="2103300" cy="3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200" u="none" cap="none" strike="noStrike">
                <a:solidFill>
                  <a:srgbClr val="000000"/>
                </a:solidFill>
                <a:latin typeface="Arial"/>
                <a:ea typeface="Arial"/>
                <a:cs typeface="Arial"/>
                <a:sym typeface="Arial"/>
              </a:rPr>
              <a:t>Share your results!</a:t>
            </a:r>
            <a:endParaRPr b="1" i="0" sz="1200" u="none" cap="none" strike="noStrike">
              <a:solidFill>
                <a:srgbClr val="000000"/>
              </a:solidFill>
              <a:latin typeface="Arial"/>
              <a:ea typeface="Arial"/>
              <a:cs typeface="Arial"/>
              <a:sym typeface="Arial"/>
            </a:endParaRPr>
          </a:p>
        </p:txBody>
      </p:sp>
      <p:sp>
        <p:nvSpPr>
          <p:cNvPr id="942" name="Google Shape;942;p49"/>
          <p:cNvSpPr txBox="1"/>
          <p:nvPr/>
        </p:nvSpPr>
        <p:spPr>
          <a:xfrm>
            <a:off x="5836666" y="1418899"/>
            <a:ext cx="3031200" cy="31089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1" i="0" lang="en" sz="1400" u="none" cap="none" strike="noStrike">
                <a:solidFill>
                  <a:srgbClr val="8E7CC3"/>
                </a:solidFill>
                <a:latin typeface="Arial"/>
                <a:ea typeface="Arial"/>
                <a:cs typeface="Arial"/>
                <a:sym typeface="Arial"/>
              </a:rPr>
              <a:t>E.g. After finishing a certain proportion of challenges, users would be awarded medals or badges of their relevant level. Occasionally, book discounts might be awarded.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rgbClr val="000000"/>
              </a:buClr>
              <a:buSzPts val="1800"/>
              <a:buFont typeface="Arial"/>
              <a:buChar char="•"/>
            </a:pPr>
            <a:r>
              <a:rPr b="1" i="0" lang="en" sz="1400" u="none" cap="none" strike="noStrike">
                <a:solidFill>
                  <a:srgbClr val="8E7CC3"/>
                </a:solidFill>
                <a:latin typeface="Arial"/>
                <a:ea typeface="Arial"/>
                <a:cs typeface="Arial"/>
                <a:sym typeface="Arial"/>
              </a:rPr>
              <a:t>According to our own and others’ research, gamified learning can boost learning motivations and achieve more effective learning. </a:t>
            </a:r>
            <a:endParaRPr b="1" i="0" sz="1400" u="none" cap="none" strike="noStrike">
              <a:solidFill>
                <a:srgbClr val="8E7CC3"/>
              </a:solidFill>
              <a:latin typeface="Arial"/>
              <a:ea typeface="Arial"/>
              <a:cs typeface="Arial"/>
              <a:sym typeface="Arial"/>
            </a:endParaRPr>
          </a:p>
          <a:p>
            <a:pPr indent="-228600" lvl="5" marL="571500" marR="0" rtl="0" algn="l">
              <a:lnSpc>
                <a:spcPct val="100000"/>
              </a:lnSpc>
              <a:spcBef>
                <a:spcPts val="600"/>
              </a:spcBef>
              <a:spcAft>
                <a:spcPts val="600"/>
              </a:spcAft>
              <a:buClr>
                <a:srgbClr val="000000"/>
              </a:buClr>
              <a:buSzPts val="1000"/>
              <a:buFont typeface="Courier New"/>
              <a:buChar char="o"/>
            </a:pPr>
            <a:r>
              <a:rPr b="1" i="0" lang="en" sz="1000" u="none" cap="none" strike="noStrike">
                <a:solidFill>
                  <a:srgbClr val="8E7CC3"/>
                </a:solidFill>
                <a:latin typeface="Arial"/>
                <a:ea typeface="Arial"/>
                <a:cs typeface="Arial"/>
                <a:sym typeface="Arial"/>
              </a:rPr>
              <a:t>(Chu 2014; </a:t>
            </a:r>
            <a:r>
              <a:rPr b="1" i="0" lang="en" sz="1000" u="none" cap="none" strike="noStrike">
                <a:solidFill>
                  <a:srgbClr val="8E7CC3"/>
                </a:solidFill>
                <a:highlight>
                  <a:schemeClr val="lt1"/>
                </a:highlight>
                <a:latin typeface="Arial"/>
                <a:ea typeface="Arial"/>
                <a:cs typeface="Arial"/>
                <a:sym typeface="Arial"/>
              </a:rPr>
              <a:t>Chan, Chu, </a:t>
            </a:r>
            <a:r>
              <a:rPr b="1" i="0" lang="en" sz="1000" u="none" cap="none" strike="noStrike">
                <a:solidFill>
                  <a:srgbClr val="8E7CC3"/>
                </a:solidFill>
                <a:latin typeface="Arial"/>
                <a:ea typeface="Arial"/>
                <a:cs typeface="Arial"/>
                <a:sym typeface="Arial"/>
              </a:rPr>
              <a:t>&amp;</a:t>
            </a:r>
            <a:r>
              <a:rPr b="1" i="0" lang="en" sz="1000" u="none" cap="none" strike="noStrike">
                <a:solidFill>
                  <a:srgbClr val="8E7CC3"/>
                </a:solidFill>
                <a:highlight>
                  <a:schemeClr val="lt1"/>
                </a:highlight>
                <a:latin typeface="Arial"/>
                <a:ea typeface="Arial"/>
                <a:cs typeface="Arial"/>
                <a:sym typeface="Arial"/>
              </a:rPr>
              <a:t> Mok 2015; </a:t>
            </a:r>
            <a:r>
              <a:rPr b="1" i="0" lang="en" sz="1000" u="none" cap="none" strike="noStrike">
                <a:solidFill>
                  <a:srgbClr val="8E7CC3"/>
                </a:solidFill>
                <a:latin typeface="Arial"/>
                <a:ea typeface="Arial"/>
                <a:cs typeface="Arial"/>
                <a:sym typeface="Arial"/>
              </a:rPr>
              <a:t>Chan, Chu, Mok &amp; Tam, 2016)</a:t>
            </a:r>
            <a:endParaRPr b="1" i="0" sz="1000" u="none" cap="none" strike="noStrike">
              <a:solidFill>
                <a:srgbClr val="8E7CC3"/>
              </a:solidFill>
              <a:latin typeface="Arial"/>
              <a:ea typeface="Arial"/>
              <a:cs typeface="Arial"/>
              <a:sym typeface="Arial"/>
            </a:endParaRPr>
          </a:p>
        </p:txBody>
      </p:sp>
      <p:sp>
        <p:nvSpPr>
          <p:cNvPr id="943" name="Google Shape;943;p49"/>
          <p:cNvSpPr/>
          <p:nvPr/>
        </p:nvSpPr>
        <p:spPr>
          <a:xfrm>
            <a:off x="-4800600" y="3583585"/>
            <a:ext cx="2908200" cy="1385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 sz="1400" u="none" cap="none" strike="noStrike">
                <a:solidFill>
                  <a:srgbClr val="8E7CC3"/>
                </a:solidFill>
                <a:latin typeface="Muli"/>
                <a:ea typeface="Muli"/>
                <a:cs typeface="Muli"/>
                <a:sym typeface="Muli"/>
              </a:rPr>
              <a:t>Leaderboards to compete with others in skill improvements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n" sz="1400" u="none" cap="none" strike="noStrike">
                <a:solidFill>
                  <a:srgbClr val="8E7CC3"/>
                </a:solidFill>
                <a:latin typeface="Muli"/>
                <a:ea typeface="Muli"/>
                <a:cs typeface="Muli"/>
                <a:sym typeface="Muli"/>
              </a:rPr>
              <a:t>Competitions or tournaments between users of similar ability levels</a:t>
            </a:r>
            <a:endParaRPr b="0" i="0" sz="1400" u="none" cap="none" strike="noStrike">
              <a:solidFill>
                <a:srgbClr val="000000"/>
              </a:solidFill>
              <a:latin typeface="Arial"/>
              <a:ea typeface="Arial"/>
              <a:cs typeface="Arial"/>
              <a:sym typeface="Arial"/>
            </a:endParaRPr>
          </a:p>
        </p:txBody>
      </p:sp>
      <p:sp>
        <p:nvSpPr>
          <p:cNvPr id="944" name="Google Shape;944;p49"/>
          <p:cNvSpPr txBox="1"/>
          <p:nvPr/>
        </p:nvSpPr>
        <p:spPr>
          <a:xfrm>
            <a:off x="236288" y="40426"/>
            <a:ext cx="81711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4D778A"/>
                </a:solidFill>
                <a:latin typeface="Arial"/>
                <a:ea typeface="Arial"/>
                <a:cs typeface="Arial"/>
                <a:sym typeface="Arial"/>
              </a:rPr>
              <a:t>Leaderboards and Constructive Competition</a:t>
            </a:r>
            <a:endParaRPr b="1" i="0" sz="1900" u="none" cap="none" strike="noStrike">
              <a:solidFill>
                <a:srgbClr val="4D778A"/>
              </a:solidFill>
              <a:latin typeface="Arial"/>
              <a:ea typeface="Arial"/>
              <a:cs typeface="Arial"/>
              <a:sym typeface="Arial"/>
            </a:endParaRPr>
          </a:p>
        </p:txBody>
      </p:sp>
      <p:graphicFrame>
        <p:nvGraphicFramePr>
          <p:cNvPr id="945" name="Google Shape;945;p49"/>
          <p:cNvGraphicFramePr/>
          <p:nvPr/>
        </p:nvGraphicFramePr>
        <p:xfrm>
          <a:off x="866775" y="2692925"/>
          <a:ext cx="3000000" cy="3000000"/>
        </p:xfrm>
        <a:graphic>
          <a:graphicData uri="http://schemas.openxmlformats.org/drawingml/2006/table">
            <a:tbl>
              <a:tblPr bandRow="1" firstRow="1">
                <a:noFill/>
                <a:tableStyleId>{7E17610E-D0A1-4B7C-AE89-16F63AD9B8D3}</a:tableStyleId>
              </a:tblPr>
              <a:tblGrid>
                <a:gridCol w="1123950"/>
                <a:gridCol w="695325"/>
                <a:gridCol w="640175"/>
              </a:tblGrid>
              <a:tr h="354575">
                <a:tc>
                  <a:txBody>
                    <a:bodyPr>
                      <a:noAutofit/>
                    </a:bodyPr>
                    <a:lstStyle/>
                    <a:p>
                      <a:pPr indent="0" lvl="0" marL="0" marR="0" rtl="0" algn="l">
                        <a:lnSpc>
                          <a:spcPct val="100000"/>
                        </a:lnSpc>
                        <a:spcBef>
                          <a:spcPts val="0"/>
                        </a:spcBef>
                        <a:spcAft>
                          <a:spcPts val="0"/>
                        </a:spcAft>
                        <a:buClr>
                          <a:srgbClr val="000000"/>
                        </a:buClr>
                        <a:buSzPts val="1200"/>
                        <a:buFont typeface="Arial"/>
                        <a:buNone/>
                      </a:pPr>
                      <a:r>
                        <a:rPr b="1" lang="en" sz="1200" u="sng" cap="none" strike="noStrike"/>
                        <a:t>Challenger</a:t>
                      </a:r>
                      <a:endParaRPr b="1" sz="1200" u="sng"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b="1" lang="en" sz="1200" u="sng" cap="none" strike="noStrike"/>
                        <a:t>Score</a:t>
                      </a:r>
                      <a:endParaRPr b="1" sz="1200" u="sng"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b="1" lang="en" sz="1200" u="sng" cap="none" strike="noStrike"/>
                        <a:t>Rank</a:t>
                      </a:r>
                      <a:endParaRPr b="1" sz="1200" u="sng"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715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Andrea</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90</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715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Matt</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88</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7150">
                <a:tc>
                  <a:txBody>
                    <a:bodyPr>
                      <a:noAutofit/>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007</a:t>
                      </a:r>
                      <a:endParaRPr b="1"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alpha val="48235"/>
                      </a:srgbClr>
                    </a:solidFill>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85</a:t>
                      </a:r>
                      <a:endParaRPr b="1"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alpha val="48235"/>
                      </a:srgbClr>
                    </a:solidFill>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3</a:t>
                      </a:r>
                      <a:endParaRPr b="1"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alpha val="48235"/>
                      </a:srgbClr>
                    </a:solidFill>
                  </a:tcPr>
                </a:tc>
              </a:tr>
              <a:tr h="30715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JJ</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80</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4</a:t>
                      </a:r>
                      <a:endParaRPr sz="12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Image result for bronze medal" id="946" name="Google Shape;946;p49"/>
          <p:cNvPicPr preferRelativeResize="0"/>
          <p:nvPr/>
        </p:nvPicPr>
        <p:blipFill rotWithShape="1">
          <a:blip r:embed="rId6">
            <a:alphaModFix/>
          </a:blip>
          <a:srcRect b="4503" l="69510" r="3445" t="20538"/>
          <a:stretch/>
        </p:blipFill>
        <p:spPr>
          <a:xfrm>
            <a:off x="3985260" y="3316749"/>
            <a:ext cx="626055" cy="915795"/>
          </a:xfrm>
          <a:prstGeom prst="rect">
            <a:avLst/>
          </a:prstGeom>
          <a:noFill/>
          <a:ln>
            <a:noFill/>
          </a:ln>
        </p:spPr>
      </p:pic>
      <p:sp>
        <p:nvSpPr>
          <p:cNvPr id="947" name="Google Shape;947;p49"/>
          <p:cNvSpPr/>
          <p:nvPr/>
        </p:nvSpPr>
        <p:spPr>
          <a:xfrm>
            <a:off x="3376125" y="1896463"/>
            <a:ext cx="1738800" cy="1540200"/>
          </a:xfrm>
          <a:prstGeom prst="roundRect">
            <a:avLst>
              <a:gd fmla="val 16667" name="adj"/>
            </a:avLst>
          </a:prstGeom>
          <a:solidFill>
            <a:srgbClr val="C9DAF8"/>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Challenge for </a:t>
            </a:r>
            <a:r>
              <a:rPr b="0" i="0" lang="en" sz="1200" u="sng" cap="none" strike="noStrike">
                <a:solidFill>
                  <a:srgbClr val="2B608B"/>
                </a:solidFill>
                <a:latin typeface="Arial"/>
                <a:ea typeface="Arial"/>
                <a:cs typeface="Arial"/>
                <a:sym typeface="Arial"/>
              </a:rPr>
              <a:t>The Tale of Peter Rabbit </a:t>
            </a:r>
            <a:r>
              <a:rPr b="0" i="0" lang="en" sz="1200" u="none" cap="none" strike="noStrike">
                <a:solidFill>
                  <a:srgbClr val="000000"/>
                </a:solidFill>
                <a:latin typeface="Arial"/>
                <a:ea typeface="Arial"/>
                <a:cs typeface="Arial"/>
                <a:sym typeface="Arial"/>
              </a:rPr>
              <a:t>completed. 007,congratulations, you are awarded a score of </a:t>
            </a:r>
            <a:r>
              <a:rPr b="1" i="0" lang="en" sz="1200" u="sng" cap="none" strike="noStrike">
                <a:solidFill>
                  <a:srgbClr val="E06666"/>
                </a:solidFill>
                <a:latin typeface="Arial"/>
                <a:ea typeface="Arial"/>
                <a:cs typeface="Arial"/>
                <a:sym typeface="Arial"/>
              </a:rPr>
              <a:t>85</a:t>
            </a:r>
            <a:r>
              <a:rPr b="1" i="0" lang="en" sz="1200" u="none" cap="none" strike="noStrike">
                <a:solidFill>
                  <a:schemeClr val="dk1"/>
                </a:solidFill>
                <a:latin typeface="Arial"/>
                <a:ea typeface="Arial"/>
                <a:cs typeface="Arial"/>
                <a:sym typeface="Arial"/>
              </a:rPr>
              <a:t> </a:t>
            </a:r>
            <a:r>
              <a:rPr b="0" i="0" lang="en" sz="1200" u="none" cap="none" strike="noStrike">
                <a:solidFill>
                  <a:schemeClr val="dk1"/>
                </a:solidFill>
                <a:latin typeface="Arial"/>
                <a:ea typeface="Arial"/>
                <a:cs typeface="Arial"/>
                <a:sym typeface="Arial"/>
              </a:rPr>
              <a:t>and a bronze medal</a:t>
            </a: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sp>
        <p:nvSpPr>
          <p:cNvPr id="948" name="Google Shape;948;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pic>
        <p:nvPicPr>
          <p:cNvPr id="949" name="Google Shape;949;p49"/>
          <p:cNvPicPr preferRelativeResize="0"/>
          <p:nvPr/>
        </p:nvPicPr>
        <p:blipFill rotWithShape="1">
          <a:blip r:embed="rId7">
            <a:alphaModFix/>
          </a:blip>
          <a:srcRect b="0" l="0" r="0" t="0"/>
          <a:stretch/>
        </p:blipFill>
        <p:spPr>
          <a:xfrm>
            <a:off x="5585132" y="298281"/>
            <a:ext cx="3731725" cy="31475"/>
          </a:xfrm>
          <a:prstGeom prst="rect">
            <a:avLst/>
          </a:prstGeom>
          <a:noFill/>
          <a:ln>
            <a:noFill/>
          </a:ln>
        </p:spPr>
      </p:pic>
      <p:pic>
        <p:nvPicPr>
          <p:cNvPr id="950" name="Google Shape;950;p49"/>
          <p:cNvPicPr preferRelativeResize="0"/>
          <p:nvPr/>
        </p:nvPicPr>
        <p:blipFill rotWithShape="1">
          <a:blip r:embed="rId8">
            <a:alphaModFix/>
          </a:blip>
          <a:srcRect b="0" l="0" r="0" t="0"/>
          <a:stretch/>
        </p:blipFill>
        <p:spPr>
          <a:xfrm>
            <a:off x="1626675" y="3354650"/>
            <a:ext cx="334500" cy="334500"/>
          </a:xfrm>
          <a:prstGeom prst="rect">
            <a:avLst/>
          </a:prstGeom>
          <a:noFill/>
          <a:ln>
            <a:noFill/>
          </a:ln>
        </p:spPr>
      </p:pic>
      <p:pic>
        <p:nvPicPr>
          <p:cNvPr id="951" name="Google Shape;951;p49"/>
          <p:cNvPicPr preferRelativeResize="0"/>
          <p:nvPr/>
        </p:nvPicPr>
        <p:blipFill rotWithShape="1">
          <a:blip r:embed="rId9">
            <a:alphaModFix/>
          </a:blip>
          <a:srcRect b="0" l="0" r="0" t="0"/>
          <a:stretch/>
        </p:blipFill>
        <p:spPr>
          <a:xfrm>
            <a:off x="1626675" y="2953225"/>
            <a:ext cx="334500" cy="334500"/>
          </a:xfrm>
          <a:prstGeom prst="rect">
            <a:avLst/>
          </a:prstGeom>
          <a:noFill/>
          <a:ln>
            <a:noFill/>
          </a:ln>
        </p:spPr>
      </p:pic>
      <p:sp>
        <p:nvSpPr>
          <p:cNvPr id="952" name="Google Shape;952;p49"/>
          <p:cNvSpPr txBox="1"/>
          <p:nvPr/>
        </p:nvSpPr>
        <p:spPr>
          <a:xfrm>
            <a:off x="5713600" y="73734"/>
            <a:ext cx="3000000" cy="4806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Arvo"/>
                <a:ea typeface="Arvo"/>
                <a:cs typeface="Arvo"/>
                <a:sym typeface="Arvo"/>
              </a:rPr>
              <a:t>Contribute leaderboard result to big data and build user profile?  </a:t>
            </a:r>
            <a:endParaRPr b="1" i="0" sz="1400" u="none" cap="none" strike="noStrike">
              <a:solidFill>
                <a:srgbClr val="000000"/>
              </a:solidFill>
              <a:latin typeface="Arial"/>
              <a:ea typeface="Arial"/>
              <a:cs typeface="Arial"/>
              <a:sym typeface="Arial"/>
            </a:endParaRPr>
          </a:p>
        </p:txBody>
      </p:sp>
      <p:sp>
        <p:nvSpPr>
          <p:cNvPr id="953" name="Google Shape;953;p49"/>
          <p:cNvSpPr txBox="1"/>
          <p:nvPr/>
        </p:nvSpPr>
        <p:spPr>
          <a:xfrm>
            <a:off x="156525" y="1358100"/>
            <a:ext cx="2394600" cy="23037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 sz="1000" u="none" cap="none" strike="noStrike">
                <a:solidFill>
                  <a:srgbClr val="000000"/>
                </a:solidFill>
                <a:latin typeface="Arial"/>
                <a:ea typeface="Arial"/>
                <a:cs typeface="Arial"/>
                <a:sym typeface="Arial"/>
              </a:rPr>
              <a:t>S</a:t>
            </a:r>
            <a:r>
              <a:rPr b="1" i="0" lang="en" sz="1000" u="none" cap="none" strike="noStrike">
                <a:solidFill>
                  <a:schemeClr val="dk1"/>
                </a:solidFill>
                <a:latin typeface="Arial"/>
                <a:ea typeface="Arial"/>
                <a:cs typeface="Arial"/>
                <a:sym typeface="Arial"/>
              </a:rPr>
              <a:t>tudents are attracted to the gamified platform and are strongly motivated by gaining a good score and rank on the leaderboard. They experience a sense of achievement and often read more books out of their own initiative</a:t>
            </a:r>
            <a:endParaRPr b="1"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 sz="1000" u="none" cap="none" strike="noStrike">
                <a:solidFill>
                  <a:schemeClr val="dk1"/>
                </a:solidFill>
                <a:latin typeface="Arial"/>
                <a:ea typeface="Arial"/>
                <a:cs typeface="Arial"/>
                <a:sym typeface="Arial"/>
              </a:rPr>
              <a:t>(</a:t>
            </a:r>
            <a:r>
              <a:rPr b="1" i="0" lang="en" sz="1000" u="none" cap="none" strike="noStrike">
                <a:solidFill>
                  <a:srgbClr val="222222"/>
                </a:solidFill>
                <a:latin typeface="Arial"/>
                <a:ea typeface="Arial"/>
                <a:cs typeface="Arial"/>
                <a:sym typeface="Arial"/>
              </a:rPr>
              <a:t>49% of students were deeply engaged in gamified learning drive by a sense of achievement, and 62% of students explicitly credited the leaderboard for their engagement)</a:t>
            </a:r>
            <a:endParaRPr b="1" i="0" sz="1000" u="none" cap="none" strike="noStrike">
              <a:solidFill>
                <a:srgbClr val="222222"/>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1" i="0" lang="en" sz="1000" u="none" cap="none" strike="noStrike">
                <a:solidFill>
                  <a:schemeClr val="dk1"/>
                </a:solidFill>
                <a:latin typeface="Arial"/>
                <a:ea typeface="Arial"/>
                <a:cs typeface="Arial"/>
                <a:sym typeface="Arial"/>
              </a:rPr>
              <a:t>(Li, Mok, Cheng &amp; Chu 2018)</a:t>
            </a:r>
            <a:endParaRPr b="1"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50"/>
          <p:cNvSpPr txBox="1"/>
          <p:nvPr>
            <p:ph type="title"/>
          </p:nvPr>
        </p:nvSpPr>
        <p:spPr>
          <a:xfrm>
            <a:off x="213892" y="73528"/>
            <a:ext cx="8437562" cy="58936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b="1" lang="en" sz="2400">
                <a:solidFill>
                  <a:srgbClr val="4D778A"/>
                </a:solidFill>
                <a:latin typeface="Muli"/>
                <a:ea typeface="Muli"/>
                <a:cs typeface="Muli"/>
                <a:sym typeface="Muli"/>
              </a:rPr>
              <a:t>Addressing a Large and Growing Market Opportunity</a:t>
            </a:r>
            <a:endParaRPr/>
          </a:p>
        </p:txBody>
      </p:sp>
      <p:pic>
        <p:nvPicPr>
          <p:cNvPr id="960" name="Google Shape;960;p50"/>
          <p:cNvPicPr preferRelativeResize="0"/>
          <p:nvPr/>
        </p:nvPicPr>
        <p:blipFill rotWithShape="1">
          <a:blip r:embed="rId3">
            <a:alphaModFix/>
          </a:blip>
          <a:srcRect b="0" l="0" r="0" t="0"/>
          <a:stretch/>
        </p:blipFill>
        <p:spPr>
          <a:xfrm>
            <a:off x="345197" y="2987478"/>
            <a:ext cx="2919179" cy="1749147"/>
          </a:xfrm>
          <a:prstGeom prst="rect">
            <a:avLst/>
          </a:prstGeom>
          <a:noFill/>
          <a:ln>
            <a:noFill/>
          </a:ln>
        </p:spPr>
      </p:pic>
      <p:pic>
        <p:nvPicPr>
          <p:cNvPr id="961" name="Google Shape;961;p50"/>
          <p:cNvPicPr preferRelativeResize="0"/>
          <p:nvPr/>
        </p:nvPicPr>
        <p:blipFill rotWithShape="1">
          <a:blip r:embed="rId4">
            <a:alphaModFix/>
          </a:blip>
          <a:srcRect b="0" l="0" r="0" t="0"/>
          <a:stretch/>
        </p:blipFill>
        <p:spPr>
          <a:xfrm>
            <a:off x="2876659" y="2987470"/>
            <a:ext cx="3129729" cy="1749155"/>
          </a:xfrm>
          <a:prstGeom prst="rect">
            <a:avLst/>
          </a:prstGeom>
          <a:noFill/>
          <a:ln>
            <a:noFill/>
          </a:ln>
        </p:spPr>
      </p:pic>
      <p:pic>
        <p:nvPicPr>
          <p:cNvPr id="962" name="Google Shape;962;p50"/>
          <p:cNvPicPr preferRelativeResize="0"/>
          <p:nvPr/>
        </p:nvPicPr>
        <p:blipFill rotWithShape="1">
          <a:blip r:embed="rId5">
            <a:alphaModFix/>
          </a:blip>
          <a:srcRect b="0" l="0" r="0" t="0"/>
          <a:stretch/>
        </p:blipFill>
        <p:spPr>
          <a:xfrm>
            <a:off x="5662500" y="2987469"/>
            <a:ext cx="3282856" cy="1749147"/>
          </a:xfrm>
          <a:prstGeom prst="rect">
            <a:avLst/>
          </a:prstGeom>
          <a:noFill/>
          <a:ln>
            <a:noFill/>
          </a:ln>
        </p:spPr>
      </p:pic>
      <p:sp>
        <p:nvSpPr>
          <p:cNvPr id="963" name="Google Shape;963;p50"/>
          <p:cNvSpPr txBox="1"/>
          <p:nvPr/>
        </p:nvSpPr>
        <p:spPr>
          <a:xfrm>
            <a:off x="304800" y="3210606"/>
            <a:ext cx="2454584" cy="1792800"/>
          </a:xfrm>
          <a:prstGeom prst="rect">
            <a:avLst/>
          </a:prstGeom>
          <a:noFill/>
          <a:ln>
            <a:noFill/>
          </a:ln>
        </p:spPr>
        <p:txBody>
          <a:bodyPr anchorCtr="0" anchor="ctr" bIns="91425" lIns="91425" spcFirstLastPara="1" rIns="91425" wrap="square" tIns="91425">
            <a:noAutofit/>
          </a:bodyPr>
          <a:lstStyle/>
          <a:p>
            <a:pPr indent="-171450" lvl="0" marL="171450" marR="0" rtl="0" algn="just">
              <a:lnSpc>
                <a:spcPct val="115000"/>
              </a:lnSpc>
              <a:spcBef>
                <a:spcPts val="0"/>
              </a:spcBef>
              <a:spcAft>
                <a:spcPts val="0"/>
              </a:spcAft>
              <a:buClr>
                <a:schemeClr val="lt1"/>
              </a:buClr>
              <a:buSzPts val="1000"/>
              <a:buFont typeface="Arial"/>
              <a:buChar char="•"/>
            </a:pPr>
            <a:r>
              <a:rPr b="0" i="0" lang="en" sz="1000" u="none" cap="none" strike="noStrike">
                <a:solidFill>
                  <a:srgbClr val="CFE2F3"/>
                </a:solidFill>
                <a:latin typeface="Muli"/>
                <a:ea typeface="Muli"/>
                <a:cs typeface="Muli"/>
                <a:sym typeface="Muli"/>
              </a:rPr>
              <a:t>Increasing number of Chinese immersion schools → 147 in 2013 to 255 in 2018</a:t>
            </a:r>
            <a:endParaRPr b="0" i="0" sz="1000" u="none" cap="none" strike="noStrike">
              <a:solidFill>
                <a:srgbClr val="CFE2F3"/>
              </a:solidFill>
              <a:latin typeface="Muli"/>
              <a:ea typeface="Muli"/>
              <a:cs typeface="Muli"/>
              <a:sym typeface="Muli"/>
            </a:endParaRPr>
          </a:p>
          <a:p>
            <a:pPr indent="-171450" lvl="0" marL="171450" marR="0" rtl="0" algn="just">
              <a:lnSpc>
                <a:spcPct val="115000"/>
              </a:lnSpc>
              <a:spcBef>
                <a:spcPts val="0"/>
              </a:spcBef>
              <a:spcAft>
                <a:spcPts val="0"/>
              </a:spcAft>
              <a:buClr>
                <a:schemeClr val="lt1"/>
              </a:buClr>
              <a:buSzPts val="1000"/>
              <a:buFont typeface="Arial"/>
              <a:buChar char="•"/>
            </a:pPr>
            <a:r>
              <a:rPr b="0" i="0" lang="en" sz="1000" u="none" cap="none" strike="noStrike">
                <a:solidFill>
                  <a:srgbClr val="CFE2F3"/>
                </a:solidFill>
                <a:latin typeface="Muli"/>
                <a:ea typeface="Muli"/>
                <a:cs typeface="Muli"/>
                <a:sym typeface="Muli"/>
              </a:rPr>
              <a:t>Spread throughout 31 states and Washington DC</a:t>
            </a:r>
            <a:endParaRPr b="0" i="0" sz="1000" u="none" cap="none" strike="noStrike">
              <a:solidFill>
                <a:srgbClr val="CFE2F3"/>
              </a:solidFill>
              <a:latin typeface="Muli"/>
              <a:ea typeface="Muli"/>
              <a:cs typeface="Muli"/>
              <a:sym typeface="Muli"/>
            </a:endParaRPr>
          </a:p>
          <a:p>
            <a:pPr indent="-171450" lvl="0" marL="171450" marR="0" rtl="0" algn="just">
              <a:lnSpc>
                <a:spcPct val="115000"/>
              </a:lnSpc>
              <a:spcBef>
                <a:spcPts val="0"/>
              </a:spcBef>
              <a:spcAft>
                <a:spcPts val="0"/>
              </a:spcAft>
              <a:buClr>
                <a:schemeClr val="lt1"/>
              </a:buClr>
              <a:buSzPts val="1000"/>
              <a:buFont typeface="Arial"/>
              <a:buChar char="•"/>
            </a:pPr>
            <a:r>
              <a:rPr b="0" i="0" lang="en" sz="1000" u="none" cap="none" strike="noStrike">
                <a:solidFill>
                  <a:srgbClr val="CFE2F3"/>
                </a:solidFill>
                <a:latin typeface="Muli"/>
                <a:ea typeface="Muli"/>
                <a:cs typeface="Muli"/>
                <a:sym typeface="Muli"/>
              </a:rPr>
              <a:t>Levels range from preschool to Grade 8</a:t>
            </a:r>
            <a:endParaRPr b="0" i="0" sz="1000" u="none" cap="none" strike="noStrike">
              <a:solidFill>
                <a:srgbClr val="CFE2F3"/>
              </a:solidFill>
              <a:latin typeface="Muli"/>
              <a:ea typeface="Muli"/>
              <a:cs typeface="Muli"/>
              <a:sym typeface="Muli"/>
            </a:endParaRPr>
          </a:p>
        </p:txBody>
      </p:sp>
      <p:sp>
        <p:nvSpPr>
          <p:cNvPr id="964" name="Google Shape;964;p50"/>
          <p:cNvSpPr txBox="1"/>
          <p:nvPr/>
        </p:nvSpPr>
        <p:spPr>
          <a:xfrm>
            <a:off x="3276600" y="3444678"/>
            <a:ext cx="2388140" cy="1405350"/>
          </a:xfrm>
          <a:prstGeom prst="rect">
            <a:avLst/>
          </a:prstGeom>
          <a:noFill/>
          <a:ln>
            <a:noFill/>
          </a:ln>
        </p:spPr>
        <p:txBody>
          <a:bodyPr anchorCtr="0" anchor="ctr" bIns="91425" lIns="91425" spcFirstLastPara="1" rIns="91425" wrap="square" tIns="91425">
            <a:noAutofit/>
          </a:bodyPr>
          <a:lstStyle/>
          <a:p>
            <a:pPr indent="-108000" lvl="0" marL="108000" marR="0" rtl="0" algn="just">
              <a:lnSpc>
                <a:spcPct val="100000"/>
              </a:lnSpc>
              <a:spcBef>
                <a:spcPts val="600"/>
              </a:spcBef>
              <a:spcAft>
                <a:spcPts val="0"/>
              </a:spcAft>
              <a:buClr>
                <a:schemeClr val="lt1"/>
              </a:buClr>
              <a:buSzPts val="1000"/>
              <a:buFont typeface="Arial"/>
              <a:buChar char="•"/>
            </a:pPr>
            <a:r>
              <a:rPr b="0" i="0" lang="en" sz="1000" u="none" cap="none" strike="noStrike">
                <a:solidFill>
                  <a:srgbClr val="CFE2F3"/>
                </a:solidFill>
                <a:latin typeface="Muli"/>
                <a:ea typeface="Muli"/>
                <a:cs typeface="Muli"/>
                <a:sym typeface="Muli"/>
              </a:rPr>
              <a:t>All states (except South Dakota) and Washington DC all have Chinese courses</a:t>
            </a:r>
            <a:endParaRPr b="0" i="0" sz="1000" u="none" cap="none" strike="noStrike">
              <a:solidFill>
                <a:srgbClr val="CFE2F3"/>
              </a:solidFill>
              <a:latin typeface="Muli"/>
              <a:ea typeface="Muli"/>
              <a:cs typeface="Muli"/>
              <a:sym typeface="Muli"/>
            </a:endParaRPr>
          </a:p>
          <a:p>
            <a:pPr indent="-108000" lvl="0" marL="108000" marR="0" rtl="0" algn="just">
              <a:lnSpc>
                <a:spcPct val="100000"/>
              </a:lnSpc>
              <a:spcBef>
                <a:spcPts val="600"/>
              </a:spcBef>
              <a:spcAft>
                <a:spcPts val="0"/>
              </a:spcAft>
              <a:buClr>
                <a:schemeClr val="lt1"/>
              </a:buClr>
              <a:buSzPts val="1000"/>
              <a:buFont typeface="Arial"/>
              <a:buChar char="•"/>
            </a:pPr>
            <a:r>
              <a:rPr b="0" i="0" lang="en" sz="1000" u="none" cap="none" strike="noStrike">
                <a:solidFill>
                  <a:srgbClr val="CFE2F3"/>
                </a:solidFill>
                <a:latin typeface="Muli"/>
                <a:ea typeface="Muli"/>
                <a:cs typeface="Muli"/>
                <a:sym typeface="Muli"/>
              </a:rPr>
              <a:t>Chinese is the fourth most studied language in American schools</a:t>
            </a:r>
            <a:endParaRPr b="0" i="0" sz="1000" u="none" cap="none" strike="noStrike">
              <a:solidFill>
                <a:srgbClr val="CFE2F3"/>
              </a:solidFill>
              <a:latin typeface="Muli"/>
              <a:ea typeface="Muli"/>
              <a:cs typeface="Muli"/>
              <a:sym typeface="Muli"/>
            </a:endParaRPr>
          </a:p>
          <a:p>
            <a:pPr indent="-108000" lvl="0" marL="108000" marR="0" rtl="0" algn="just">
              <a:lnSpc>
                <a:spcPct val="100000"/>
              </a:lnSpc>
              <a:spcBef>
                <a:spcPts val="600"/>
              </a:spcBef>
              <a:spcAft>
                <a:spcPts val="0"/>
              </a:spcAft>
              <a:buClr>
                <a:schemeClr val="lt1"/>
              </a:buClr>
              <a:buSzPts val="1000"/>
              <a:buFont typeface="Arial"/>
              <a:buChar char="•"/>
            </a:pPr>
            <a:r>
              <a:rPr b="0" i="0" lang="en" sz="1000" u="none" cap="none" strike="noStrike">
                <a:solidFill>
                  <a:srgbClr val="CFE2F3"/>
                </a:solidFill>
                <a:latin typeface="Muli"/>
                <a:ea typeface="Muli"/>
                <a:cs typeface="Muli"/>
                <a:sym typeface="Muli"/>
              </a:rPr>
              <a:t>&gt;227,000 American students study Chinese</a:t>
            </a:r>
            <a:endParaRPr b="0" i="0" sz="1000" u="none" cap="none" strike="noStrike">
              <a:solidFill>
                <a:srgbClr val="CFE2F3"/>
              </a:solidFill>
              <a:latin typeface="Muli"/>
              <a:ea typeface="Muli"/>
              <a:cs typeface="Muli"/>
              <a:sym typeface="Muli"/>
            </a:endParaRPr>
          </a:p>
          <a:p>
            <a:pPr indent="101600" lvl="0" marL="108000" marR="0" rtl="0" algn="just">
              <a:lnSpc>
                <a:spcPct val="100000"/>
              </a:lnSpc>
              <a:spcBef>
                <a:spcPts val="600"/>
              </a:spcBef>
              <a:spcAft>
                <a:spcPts val="0"/>
              </a:spcAft>
              <a:buClr>
                <a:srgbClr val="000000"/>
              </a:buClr>
              <a:buSzPts val="1800"/>
              <a:buFont typeface="Arial"/>
              <a:buNone/>
            </a:pPr>
            <a:r>
              <a:t/>
            </a:r>
            <a:endParaRPr b="0" i="0" sz="1000" u="none" cap="none" strike="noStrike">
              <a:solidFill>
                <a:srgbClr val="CFE2F3"/>
              </a:solidFill>
              <a:latin typeface="Arial"/>
              <a:ea typeface="Arial"/>
              <a:cs typeface="Arial"/>
              <a:sym typeface="Arial"/>
            </a:endParaRPr>
          </a:p>
        </p:txBody>
      </p:sp>
      <p:sp>
        <p:nvSpPr>
          <p:cNvPr id="965" name="Google Shape;965;p50"/>
          <p:cNvSpPr txBox="1"/>
          <p:nvPr/>
        </p:nvSpPr>
        <p:spPr>
          <a:xfrm>
            <a:off x="3095662" y="2990178"/>
            <a:ext cx="2566838" cy="51165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 sz="1100" u="sng" cap="none" strike="noStrike">
                <a:solidFill>
                  <a:srgbClr val="FFFFFF"/>
                </a:solidFill>
                <a:latin typeface="Muli"/>
                <a:ea typeface="Muli"/>
                <a:cs typeface="Muli"/>
                <a:sym typeface="Muli"/>
              </a:rPr>
              <a:t>Increasing demand for Chinese lessons</a:t>
            </a:r>
            <a:endParaRPr b="1" i="0" sz="1100" u="sng" cap="none" strike="noStrike">
              <a:solidFill>
                <a:srgbClr val="FFFFFF"/>
              </a:solidFill>
              <a:latin typeface="Muli"/>
              <a:ea typeface="Muli"/>
              <a:cs typeface="Muli"/>
              <a:sym typeface="Muli"/>
            </a:endParaRPr>
          </a:p>
        </p:txBody>
      </p:sp>
      <p:sp>
        <p:nvSpPr>
          <p:cNvPr id="966" name="Google Shape;966;p50"/>
          <p:cNvSpPr txBox="1"/>
          <p:nvPr/>
        </p:nvSpPr>
        <p:spPr>
          <a:xfrm>
            <a:off x="6078080" y="2911814"/>
            <a:ext cx="27405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100" u="sng" cap="none" strike="noStrike">
                <a:solidFill>
                  <a:srgbClr val="0E345B"/>
                </a:solidFill>
                <a:latin typeface="Arial"/>
                <a:ea typeface="Arial"/>
                <a:cs typeface="Arial"/>
                <a:sym typeface="Arial"/>
              </a:rPr>
              <a:t>Potentially 1-Million+ Strong!</a:t>
            </a:r>
            <a:endParaRPr b="1" i="0" sz="1100" u="sng" cap="none" strike="noStrike">
              <a:solidFill>
                <a:srgbClr val="0E345B"/>
              </a:solidFill>
              <a:latin typeface="Arial"/>
              <a:ea typeface="Arial"/>
              <a:cs typeface="Arial"/>
              <a:sym typeface="Arial"/>
            </a:endParaRPr>
          </a:p>
        </p:txBody>
      </p:sp>
      <p:sp>
        <p:nvSpPr>
          <p:cNvPr id="967" name="Google Shape;967;p50"/>
          <p:cNvSpPr txBox="1"/>
          <p:nvPr/>
        </p:nvSpPr>
        <p:spPr>
          <a:xfrm>
            <a:off x="6160152" y="3370838"/>
            <a:ext cx="2458800" cy="816975"/>
          </a:xfrm>
          <a:prstGeom prst="rect">
            <a:avLst/>
          </a:prstGeom>
          <a:noFill/>
          <a:ln>
            <a:noFill/>
          </a:ln>
        </p:spPr>
        <p:txBody>
          <a:bodyPr anchorCtr="0" anchor="ctr" bIns="91425" lIns="91425" spcFirstLastPara="1" rIns="91425" wrap="square" tIns="91425">
            <a:noAutofit/>
          </a:bodyPr>
          <a:lstStyle/>
          <a:p>
            <a:pPr indent="-171450" lvl="0" marL="171450" marR="0" rtl="0" algn="l">
              <a:lnSpc>
                <a:spcPct val="115000"/>
              </a:lnSpc>
              <a:spcBef>
                <a:spcPts val="0"/>
              </a:spcBef>
              <a:spcAft>
                <a:spcPts val="0"/>
              </a:spcAft>
              <a:buClr>
                <a:schemeClr val="dk1"/>
              </a:buClr>
              <a:buSzPts val="1100"/>
              <a:buFont typeface="Arial"/>
              <a:buChar char="•"/>
            </a:pPr>
            <a:r>
              <a:rPr b="0" i="0" lang="en" sz="1000" u="none" cap="none" strike="noStrike">
                <a:solidFill>
                  <a:srgbClr val="002060"/>
                </a:solidFill>
                <a:latin typeface="Muli"/>
                <a:ea typeface="Muli"/>
                <a:cs typeface="Muli"/>
                <a:sym typeface="Muli"/>
              </a:rPr>
              <a:t>Former president Barack Obama advocated Chinese learning and set the goal of 1 million American Chinese learners by 2020</a:t>
            </a:r>
            <a:endParaRPr b="0" i="0" sz="1000" u="none" cap="none" strike="noStrike">
              <a:solidFill>
                <a:srgbClr val="002060"/>
              </a:solidFill>
              <a:latin typeface="Muli"/>
              <a:ea typeface="Muli"/>
              <a:cs typeface="Muli"/>
              <a:sym typeface="Muli"/>
            </a:endParaRPr>
          </a:p>
        </p:txBody>
      </p:sp>
      <p:sp>
        <p:nvSpPr>
          <p:cNvPr id="968" name="Google Shape;968;p50"/>
          <p:cNvSpPr/>
          <p:nvPr/>
        </p:nvSpPr>
        <p:spPr>
          <a:xfrm>
            <a:off x="304800" y="2633149"/>
            <a:ext cx="8640556" cy="240506"/>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Stage 1 Market Evaluation – USA</a:t>
            </a:r>
            <a:endParaRPr b="1" i="0" sz="1600" u="none" cap="none" strike="noStrike">
              <a:solidFill>
                <a:srgbClr val="000000"/>
              </a:solidFill>
              <a:latin typeface="Arial"/>
              <a:ea typeface="Arial"/>
              <a:cs typeface="Arial"/>
              <a:sym typeface="Arial"/>
            </a:endParaRPr>
          </a:p>
        </p:txBody>
      </p:sp>
      <p:sp>
        <p:nvSpPr>
          <p:cNvPr id="969" name="Google Shape;969;p50"/>
          <p:cNvSpPr txBox="1"/>
          <p:nvPr/>
        </p:nvSpPr>
        <p:spPr>
          <a:xfrm>
            <a:off x="304800" y="4734346"/>
            <a:ext cx="6487200" cy="3694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00" u="none" cap="none" strike="noStrike">
                <a:solidFill>
                  <a:schemeClr val="dk1"/>
                </a:solidFill>
                <a:latin typeface="Arial"/>
                <a:ea typeface="Arial"/>
                <a:cs typeface="Arial"/>
                <a:sym typeface="Arial"/>
              </a:rPr>
              <a:t>Source: Statista 2018; S-China Strong Foundation (n.d.), Xinhua  (2017), Weise (2013)</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 sz="700" u="none" cap="none" strike="noStrike">
                <a:solidFill>
                  <a:schemeClr val="dk1"/>
                </a:solidFill>
                <a:latin typeface="Arial"/>
                <a:ea typeface="Arial"/>
                <a:cs typeface="Arial"/>
                <a:sym typeface="Arial"/>
              </a:rPr>
              <a:t>Figure source: https://www.cfr.org/blog/michelle-obamas-china-choice-public-diplomacy-vs-politics</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700" u="none" cap="none" strike="noStrike">
              <a:solidFill>
                <a:srgbClr val="000000"/>
              </a:solidFill>
              <a:latin typeface="Arial"/>
              <a:ea typeface="Arial"/>
              <a:cs typeface="Arial"/>
              <a:sym typeface="Arial"/>
            </a:endParaRPr>
          </a:p>
        </p:txBody>
      </p:sp>
      <p:pic>
        <p:nvPicPr>
          <p:cNvPr id="970" name="Google Shape;970;p50"/>
          <p:cNvPicPr preferRelativeResize="0"/>
          <p:nvPr/>
        </p:nvPicPr>
        <p:blipFill rotWithShape="1">
          <a:blip r:embed="rId6">
            <a:alphaModFix/>
          </a:blip>
          <a:srcRect b="0" l="0" r="0" t="0"/>
          <a:stretch/>
        </p:blipFill>
        <p:spPr>
          <a:xfrm>
            <a:off x="2116025" y="971550"/>
            <a:ext cx="5010912" cy="1584960"/>
          </a:xfrm>
          <a:prstGeom prst="rect">
            <a:avLst/>
          </a:prstGeom>
          <a:noFill/>
          <a:ln>
            <a:noFill/>
          </a:ln>
        </p:spPr>
      </p:pic>
      <p:sp>
        <p:nvSpPr>
          <p:cNvPr id="971" name="Google Shape;971;p50"/>
          <p:cNvSpPr txBox="1"/>
          <p:nvPr/>
        </p:nvSpPr>
        <p:spPr>
          <a:xfrm>
            <a:off x="316992" y="2990178"/>
            <a:ext cx="2442392" cy="51165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100" u="sng" cap="none" strike="noStrike">
                <a:solidFill>
                  <a:srgbClr val="FFFFFF"/>
                </a:solidFill>
                <a:latin typeface="Muli"/>
                <a:ea typeface="Muli"/>
                <a:cs typeface="Muli"/>
                <a:sym typeface="Muli"/>
              </a:rPr>
              <a:t>Increasing demand for Chinese immersion schools in the US</a:t>
            </a:r>
            <a:endParaRPr b="1" i="0" sz="1100" u="sng" cap="none" strike="noStrike">
              <a:solidFill>
                <a:srgbClr val="FFFFFF"/>
              </a:solidFill>
              <a:latin typeface="Muli"/>
              <a:ea typeface="Muli"/>
              <a:cs typeface="Muli"/>
              <a:sym typeface="Muli"/>
            </a:endParaRPr>
          </a:p>
        </p:txBody>
      </p:sp>
      <p:sp>
        <p:nvSpPr>
          <p:cNvPr id="972" name="Google Shape;972;p50"/>
          <p:cNvSpPr/>
          <p:nvPr/>
        </p:nvSpPr>
        <p:spPr>
          <a:xfrm rot="-668471">
            <a:off x="5063977" y="1132664"/>
            <a:ext cx="1201526" cy="433223"/>
          </a:xfrm>
          <a:prstGeom prst="rightArrow">
            <a:avLst>
              <a:gd fmla="val 50000" name="adj1"/>
              <a:gd fmla="val 50000" name="adj2"/>
            </a:avLst>
          </a:prstGeom>
          <a:solidFill>
            <a:srgbClr val="D8D8D8"/>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6% CAGR</a:t>
            </a:r>
            <a:endParaRPr b="0" i="0" sz="1400" u="none" cap="none" strike="noStrike">
              <a:solidFill>
                <a:srgbClr val="000000"/>
              </a:solidFill>
              <a:latin typeface="Arial"/>
              <a:ea typeface="Arial"/>
              <a:cs typeface="Arial"/>
              <a:sym typeface="Arial"/>
            </a:endParaRPr>
          </a:p>
        </p:txBody>
      </p:sp>
      <p:sp>
        <p:nvSpPr>
          <p:cNvPr id="973" name="Google Shape;973;p50"/>
          <p:cNvSpPr/>
          <p:nvPr/>
        </p:nvSpPr>
        <p:spPr>
          <a:xfrm>
            <a:off x="268224" y="693325"/>
            <a:ext cx="8640556" cy="240506"/>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rPr b="1" i="0" lang="en" sz="1600" u="none" cap="none" strike="noStrike">
                <a:solidFill>
                  <a:srgbClr val="000000"/>
                </a:solidFill>
                <a:latin typeface="Arial"/>
                <a:ea typeface="Arial"/>
                <a:cs typeface="Arial"/>
                <a:sym typeface="Arial"/>
              </a:rPr>
              <a:t>Global Language Services Industry (US$B)</a:t>
            </a:r>
            <a:endParaRPr b="1" i="0" sz="1600" u="none" cap="none" strike="noStrike">
              <a:solidFill>
                <a:srgbClr val="000000"/>
              </a:solidFill>
              <a:latin typeface="Arial"/>
              <a:ea typeface="Arial"/>
              <a:cs typeface="Arial"/>
              <a:sym typeface="Arial"/>
            </a:endParaRPr>
          </a:p>
        </p:txBody>
      </p:sp>
      <p:sp>
        <p:nvSpPr>
          <p:cNvPr id="974" name="Google Shape;974;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33"/>
          <p:cNvSpPr/>
          <p:nvPr/>
        </p:nvSpPr>
        <p:spPr>
          <a:xfrm>
            <a:off x="5143500" y="565699"/>
            <a:ext cx="3627450" cy="886302"/>
          </a:xfrm>
          <a:prstGeom prst="flowChartTerminator">
            <a:avLst/>
          </a:prstGeom>
          <a:solidFill>
            <a:srgbClr val="FFF6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3"/>
          <p:cNvSpPr txBox="1"/>
          <p:nvPr/>
        </p:nvSpPr>
        <p:spPr>
          <a:xfrm>
            <a:off x="205074" y="35400"/>
            <a:ext cx="4999800" cy="1227300"/>
          </a:xfrm>
          <a:prstGeom prst="rect">
            <a:avLst/>
          </a:prstGeom>
          <a:noFill/>
          <a:ln>
            <a:noFill/>
          </a:ln>
        </p:spPr>
        <p:txBody>
          <a:bodyPr anchorCtr="0" anchor="ctr" bIns="91425" lIns="91425" spcFirstLastPara="1" rIns="91425" wrap="square" tIns="91425">
            <a:noAutofit/>
          </a:bodyPr>
          <a:lstStyle/>
          <a:p>
            <a:pPr indent="0" lvl="0" marL="0" marR="25400" rtl="0" algn="l">
              <a:lnSpc>
                <a:spcPct val="115000"/>
              </a:lnSpc>
              <a:spcBef>
                <a:spcPts val="0"/>
              </a:spcBef>
              <a:spcAft>
                <a:spcPts val="0"/>
              </a:spcAft>
              <a:buClr>
                <a:schemeClr val="dk1"/>
              </a:buClr>
              <a:buSzPts val="1100"/>
              <a:buFont typeface="Arial"/>
              <a:buNone/>
            </a:pPr>
            <a:r>
              <a:rPr b="1" i="0" lang="en" sz="2400" u="none" cap="none" strike="noStrike">
                <a:solidFill>
                  <a:srgbClr val="0070C0"/>
                </a:solidFill>
                <a:highlight>
                  <a:srgbClr val="FFFFFF"/>
                </a:highlight>
                <a:latin typeface="Muli"/>
                <a:ea typeface="Muli"/>
                <a:cs typeface="Muli"/>
                <a:sym typeface="Muli"/>
              </a:rPr>
              <a:t>Current </a:t>
            </a:r>
            <a:r>
              <a:rPr b="1" i="0" lang="en" sz="2400" u="none" cap="none" strike="noStrike">
                <a:solidFill>
                  <a:srgbClr val="0070C0"/>
                </a:solidFill>
                <a:latin typeface="Muli"/>
                <a:ea typeface="Muli"/>
                <a:cs typeface="Muli"/>
                <a:sym typeface="Muli"/>
              </a:rPr>
              <a:t>problems </a:t>
            </a:r>
            <a:r>
              <a:rPr b="1" i="0" lang="en" sz="2400" u="none" cap="none" strike="noStrike">
                <a:solidFill>
                  <a:srgbClr val="4D778A"/>
                </a:solidFill>
                <a:latin typeface="Muli"/>
                <a:ea typeface="Muli"/>
                <a:cs typeface="Muli"/>
                <a:sym typeface="Muli"/>
              </a:rPr>
              <a:t>faced by </a:t>
            </a:r>
            <a:r>
              <a:rPr b="1" i="0" lang="en" sz="2400" u="none" cap="none" strike="noStrike">
                <a:solidFill>
                  <a:srgbClr val="4D778A"/>
                </a:solidFill>
                <a:highlight>
                  <a:srgbClr val="FFFFFF"/>
                </a:highlight>
                <a:latin typeface="Muli"/>
                <a:ea typeface="Muli"/>
                <a:cs typeface="Muli"/>
                <a:sym typeface="Muli"/>
              </a:rPr>
              <a:t>foreign Chinese learners</a:t>
            </a:r>
            <a:endParaRPr b="1" i="0" sz="2400" u="none" cap="none" strike="noStrike">
              <a:solidFill>
                <a:srgbClr val="4D778A"/>
              </a:solidFill>
              <a:highlight>
                <a:srgbClr val="FFFFFF"/>
              </a:highlight>
              <a:latin typeface="Muli"/>
              <a:ea typeface="Muli"/>
              <a:cs typeface="Muli"/>
              <a:sym typeface="Muli"/>
            </a:endParaRPr>
          </a:p>
        </p:txBody>
      </p:sp>
      <p:sp>
        <p:nvSpPr>
          <p:cNvPr id="561" name="Google Shape;561;p33"/>
          <p:cNvSpPr txBox="1"/>
          <p:nvPr/>
        </p:nvSpPr>
        <p:spPr>
          <a:xfrm>
            <a:off x="5342150" y="641888"/>
            <a:ext cx="3320400" cy="79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sng" cap="none" strike="noStrike">
                <a:solidFill>
                  <a:srgbClr val="6AA84F"/>
                </a:solidFill>
                <a:latin typeface="Arial"/>
                <a:ea typeface="Arial"/>
                <a:cs typeface="Arial"/>
                <a:sym typeface="Arial"/>
              </a:rPr>
              <a:t>Our platform solves all these problems!</a:t>
            </a:r>
            <a:endParaRPr b="1" i="0" sz="2000" u="sng" cap="none" strike="noStrike">
              <a:solidFill>
                <a:srgbClr val="6AA84F"/>
              </a:solidFill>
              <a:latin typeface="Arial"/>
              <a:ea typeface="Arial"/>
              <a:cs typeface="Arial"/>
              <a:sym typeface="Arial"/>
            </a:endParaRPr>
          </a:p>
        </p:txBody>
      </p:sp>
      <p:sp>
        <p:nvSpPr>
          <p:cNvPr id="562" name="Google Shape;562;p33"/>
          <p:cNvSpPr txBox="1"/>
          <p:nvPr/>
        </p:nvSpPr>
        <p:spPr>
          <a:xfrm>
            <a:off x="5143525" y="1540225"/>
            <a:ext cx="3882900" cy="67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A86E8"/>
                </a:solidFill>
                <a:highlight>
                  <a:srgbClr val="FFFFFF"/>
                </a:highlight>
                <a:latin typeface="Arial"/>
                <a:ea typeface="Arial"/>
                <a:cs typeface="Arial"/>
                <a:sym typeface="Arial"/>
              </a:rPr>
              <a:t>→ Create an interactive learning app with AI technology to assist users with reading, listening and speaking </a:t>
            </a:r>
            <a:r>
              <a:rPr b="1" i="0" lang="en" sz="1400" u="none" cap="none" strike="noStrike">
                <a:solidFill>
                  <a:srgbClr val="4A86E8"/>
                </a:solidFill>
                <a:highlight>
                  <a:schemeClr val="lt1"/>
                </a:highlight>
                <a:latin typeface="Arial"/>
                <a:ea typeface="Arial"/>
                <a:cs typeface="Arial"/>
                <a:sym typeface="Arial"/>
              </a:rPr>
              <a:t>in real-time</a:t>
            </a:r>
            <a:r>
              <a:rPr b="1" i="0" lang="en" sz="1400" u="none" cap="none" strike="noStrike">
                <a:solidFill>
                  <a:srgbClr val="4A86E8"/>
                </a:solidFill>
                <a:highlight>
                  <a:srgbClr val="FFFFFF"/>
                </a:highlight>
                <a:latin typeface="Arial"/>
                <a:ea typeface="Arial"/>
                <a:cs typeface="Arial"/>
                <a:sym typeface="Arial"/>
              </a:rPr>
              <a:t>.</a:t>
            </a:r>
            <a:endParaRPr b="1" i="0" sz="1400" u="none" cap="none" strike="noStrike">
              <a:solidFill>
                <a:srgbClr val="4A86E8"/>
              </a:solidFill>
              <a:latin typeface="Arial"/>
              <a:ea typeface="Arial"/>
              <a:cs typeface="Arial"/>
              <a:sym typeface="Arial"/>
            </a:endParaRPr>
          </a:p>
        </p:txBody>
      </p:sp>
      <p:sp>
        <p:nvSpPr>
          <p:cNvPr id="563" name="Google Shape;563;p33"/>
          <p:cNvSpPr txBox="1"/>
          <p:nvPr/>
        </p:nvSpPr>
        <p:spPr>
          <a:xfrm>
            <a:off x="5143500" y="2203188"/>
            <a:ext cx="3776400" cy="67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93C47D"/>
                </a:solidFill>
                <a:highlight>
                  <a:srgbClr val="FFFFFF"/>
                </a:highlight>
                <a:latin typeface="Arial"/>
                <a:ea typeface="Arial"/>
                <a:cs typeface="Arial"/>
                <a:sym typeface="Arial"/>
              </a:rPr>
              <a:t>→ A large variety of illustrated and interactive ebooks with subjects tailored to individual interests and abilities.</a:t>
            </a:r>
            <a:endParaRPr b="1" i="0" sz="1400" u="none" cap="none" strike="noStrike">
              <a:solidFill>
                <a:srgbClr val="93C47D"/>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700" u="none" cap="none" strike="noStrike">
              <a:solidFill>
                <a:srgbClr val="B6D7A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B050"/>
              </a:solidFill>
              <a:latin typeface="Arial"/>
              <a:ea typeface="Arial"/>
              <a:cs typeface="Arial"/>
              <a:sym typeface="Arial"/>
            </a:endParaRPr>
          </a:p>
        </p:txBody>
      </p:sp>
      <p:sp>
        <p:nvSpPr>
          <p:cNvPr id="564" name="Google Shape;564;p33"/>
          <p:cNvSpPr txBox="1"/>
          <p:nvPr/>
        </p:nvSpPr>
        <p:spPr>
          <a:xfrm>
            <a:off x="5143500" y="3004118"/>
            <a:ext cx="3776400" cy="85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666666"/>
                </a:solidFill>
                <a:highlight>
                  <a:srgbClr val="FFFFFF"/>
                </a:highlight>
                <a:latin typeface="Arial"/>
                <a:ea typeface="Arial"/>
                <a:cs typeface="Arial"/>
                <a:sym typeface="Arial"/>
              </a:rPr>
              <a:t>→ </a:t>
            </a:r>
            <a:r>
              <a:rPr b="1" i="0" lang="en" sz="1400" u="none" cap="none" strike="noStrike">
                <a:solidFill>
                  <a:srgbClr val="666666"/>
                </a:solidFill>
                <a:latin typeface="Arial"/>
                <a:ea typeface="Arial"/>
                <a:cs typeface="Arial"/>
                <a:sym typeface="Arial"/>
              </a:rPr>
              <a:t>Foreign parents could accompany and assist their children to read with b</a:t>
            </a:r>
            <a:r>
              <a:rPr b="1" i="0" lang="en" sz="1400" u="none" cap="none" strike="noStrike">
                <a:solidFill>
                  <a:srgbClr val="666666"/>
                </a:solidFill>
                <a:highlight>
                  <a:srgbClr val="FFFFFF"/>
                </a:highlight>
                <a:latin typeface="Arial"/>
                <a:ea typeface="Arial"/>
                <a:cs typeface="Arial"/>
                <a:sym typeface="Arial"/>
              </a:rPr>
              <a:t>ilingual books.</a:t>
            </a:r>
            <a:endParaRPr b="1" i="0" sz="14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5" name="Google Shape;565;p33"/>
          <p:cNvSpPr/>
          <p:nvPr/>
        </p:nvSpPr>
        <p:spPr>
          <a:xfrm rot="10800000">
            <a:off x="577200" y="4066363"/>
            <a:ext cx="8545500" cy="7209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sng" cap="none" strike="noStrike">
              <a:solidFill>
                <a:srgbClr val="000000"/>
              </a:solidFill>
              <a:latin typeface="Arial"/>
              <a:ea typeface="Arial"/>
              <a:cs typeface="Arial"/>
              <a:sym typeface="Arial"/>
            </a:endParaRPr>
          </a:p>
        </p:txBody>
      </p:sp>
      <p:sp>
        <p:nvSpPr>
          <p:cNvPr id="566" name="Google Shape;566;p33"/>
          <p:cNvSpPr txBox="1"/>
          <p:nvPr/>
        </p:nvSpPr>
        <p:spPr>
          <a:xfrm>
            <a:off x="1028700" y="4094650"/>
            <a:ext cx="8039100" cy="6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FF9900"/>
                </a:solidFill>
                <a:latin typeface="Arial"/>
                <a:ea typeface="Arial"/>
                <a:cs typeface="Arial"/>
                <a:sym typeface="Arial"/>
              </a:rPr>
              <a:t>Initially, SmartBook™ will offer Chinese and English bilingual eBooks. Gradually, our platform can support </a:t>
            </a:r>
            <a:r>
              <a:rPr b="1" i="0" lang="en" sz="1300" u="none" cap="none" strike="noStrike">
                <a:solidFill>
                  <a:srgbClr val="FF0000"/>
                </a:solidFill>
                <a:latin typeface="Arial"/>
                <a:ea typeface="Arial"/>
                <a:cs typeface="Arial"/>
                <a:sym typeface="Arial"/>
              </a:rPr>
              <a:t>multiple languages</a:t>
            </a:r>
            <a:r>
              <a:rPr b="1" i="0" lang="en" sz="1300" u="none" cap="none" strike="noStrike">
                <a:solidFill>
                  <a:srgbClr val="FF9900"/>
                </a:solidFill>
                <a:latin typeface="Arial"/>
                <a:ea typeface="Arial"/>
                <a:cs typeface="Arial"/>
                <a:sym typeface="Arial"/>
              </a:rPr>
              <a:t>, making language learning more lively and efficient.</a:t>
            </a:r>
            <a:endParaRPr b="0" i="0" sz="1300" u="none" cap="none" strike="noStrike">
              <a:solidFill>
                <a:srgbClr val="FF9900"/>
              </a:solidFill>
              <a:latin typeface="Arial"/>
              <a:ea typeface="Arial"/>
              <a:cs typeface="Arial"/>
              <a:sym typeface="Arial"/>
            </a:endParaRPr>
          </a:p>
        </p:txBody>
      </p:sp>
      <p:pic>
        <p:nvPicPr>
          <p:cNvPr id="567" name="Google Shape;567;p33"/>
          <p:cNvPicPr preferRelativeResize="0"/>
          <p:nvPr/>
        </p:nvPicPr>
        <p:blipFill rotWithShape="1">
          <a:blip r:embed="rId3">
            <a:alphaModFix/>
          </a:blip>
          <a:srcRect b="0" l="0" r="0" t="0"/>
          <a:stretch/>
        </p:blipFill>
        <p:spPr>
          <a:xfrm>
            <a:off x="1516038" y="1281100"/>
            <a:ext cx="3627462" cy="2581275"/>
          </a:xfrm>
          <a:prstGeom prst="rect">
            <a:avLst/>
          </a:prstGeom>
          <a:noFill/>
          <a:ln>
            <a:noFill/>
          </a:ln>
        </p:spPr>
      </p:pic>
      <p:grpSp>
        <p:nvGrpSpPr>
          <p:cNvPr id="568" name="Google Shape;568;p33"/>
          <p:cNvGrpSpPr/>
          <p:nvPr/>
        </p:nvGrpSpPr>
        <p:grpSpPr>
          <a:xfrm>
            <a:off x="-10162" y="2747875"/>
            <a:ext cx="1440881" cy="1114559"/>
            <a:chOff x="48002" y="2685850"/>
            <a:chExt cx="1631802" cy="1240328"/>
          </a:xfrm>
        </p:grpSpPr>
        <p:pic>
          <p:nvPicPr>
            <p:cNvPr id="569" name="Google Shape;569;p33"/>
            <p:cNvPicPr preferRelativeResize="0"/>
            <p:nvPr/>
          </p:nvPicPr>
          <p:blipFill rotWithShape="1">
            <a:blip r:embed="rId4">
              <a:alphaModFix/>
            </a:blip>
            <a:srcRect b="0" l="0" r="0" t="0"/>
            <a:stretch/>
          </p:blipFill>
          <p:spPr>
            <a:xfrm>
              <a:off x="48002" y="2685850"/>
              <a:ext cx="1606233" cy="1240328"/>
            </a:xfrm>
            <a:prstGeom prst="rect">
              <a:avLst/>
            </a:prstGeom>
            <a:noFill/>
            <a:ln>
              <a:noFill/>
            </a:ln>
          </p:spPr>
        </p:pic>
        <p:sp>
          <p:nvSpPr>
            <p:cNvPr id="570" name="Google Shape;570;p33"/>
            <p:cNvSpPr/>
            <p:nvPr/>
          </p:nvSpPr>
          <p:spPr>
            <a:xfrm>
              <a:off x="1404704" y="3756089"/>
              <a:ext cx="275100" cy="16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33"/>
          <p:cNvSpPr txBox="1"/>
          <p:nvPr/>
        </p:nvSpPr>
        <p:spPr>
          <a:xfrm>
            <a:off x="1574775" y="1553413"/>
            <a:ext cx="3510000" cy="65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Learning a new language is tedious,  and traditional learning forms lack immediate feedback</a:t>
            </a:r>
            <a:endParaRPr b="1" i="0" sz="1400" u="none" cap="none" strike="noStrike">
              <a:solidFill>
                <a:srgbClr val="FFFFFF"/>
              </a:solidFill>
              <a:latin typeface="Arial"/>
              <a:ea typeface="Arial"/>
              <a:cs typeface="Arial"/>
              <a:sym typeface="Arial"/>
            </a:endParaRPr>
          </a:p>
        </p:txBody>
      </p:sp>
      <p:sp>
        <p:nvSpPr>
          <p:cNvPr id="572" name="Google Shape;572;p33"/>
          <p:cNvSpPr txBox="1"/>
          <p:nvPr/>
        </p:nvSpPr>
        <p:spPr>
          <a:xfrm>
            <a:off x="1574775" y="2400300"/>
            <a:ext cx="3510000" cy="51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rPr b="1" i="0" lang="en" sz="1400" u="none" cap="none" strike="noStrike">
                <a:solidFill>
                  <a:schemeClr val="lt1"/>
                </a:solidFill>
                <a:latin typeface="Arial"/>
                <a:ea typeface="Arial"/>
                <a:cs typeface="Arial"/>
                <a:sym typeface="Arial"/>
              </a:rPr>
              <a:t>Unattractive textbook formats present a boring wall of text</a:t>
            </a:r>
            <a:endParaRPr b="1" i="0" sz="1400" u="none" cap="none" strike="noStrike">
              <a:solidFill>
                <a:schemeClr val="lt1"/>
              </a:solidFill>
              <a:latin typeface="Arial"/>
              <a:ea typeface="Arial"/>
              <a:cs typeface="Arial"/>
              <a:sym typeface="Arial"/>
            </a:endParaRPr>
          </a:p>
        </p:txBody>
      </p:sp>
      <p:sp>
        <p:nvSpPr>
          <p:cNvPr id="573" name="Google Shape;573;p33"/>
          <p:cNvSpPr txBox="1"/>
          <p:nvPr/>
        </p:nvSpPr>
        <p:spPr>
          <a:xfrm>
            <a:off x="1574775" y="3114675"/>
            <a:ext cx="35100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Arial"/>
                <a:ea typeface="Arial"/>
                <a:cs typeface="Arial"/>
                <a:sym typeface="Arial"/>
              </a:rPr>
              <a:t>Insufficient market supply of bilingual books and materials for CSL learners</a:t>
            </a:r>
            <a:endParaRPr b="1" i="0" sz="1400" u="none" cap="none" strike="noStrike">
              <a:solidFill>
                <a:srgbClr val="FFFFFF"/>
              </a:solidFill>
              <a:latin typeface="Arial"/>
              <a:ea typeface="Arial"/>
              <a:cs typeface="Arial"/>
              <a:sym typeface="Arial"/>
            </a:endParaRPr>
          </a:p>
        </p:txBody>
      </p:sp>
      <p:sp>
        <p:nvSpPr>
          <p:cNvPr id="574" name="Google Shape;574;p33"/>
          <p:cNvSpPr txBox="1"/>
          <p:nvPr/>
        </p:nvSpPr>
        <p:spPr>
          <a:xfrm>
            <a:off x="6453325" y="4921275"/>
            <a:ext cx="3000000" cy="16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000000"/>
                </a:solidFill>
                <a:latin typeface="Arial"/>
                <a:ea typeface="Arial"/>
                <a:cs typeface="Arial"/>
                <a:sym typeface="Arial"/>
              </a:rPr>
              <a:t>Figure source:  </a:t>
            </a:r>
            <a:r>
              <a:rPr b="0" i="0" lang="en" sz="600" u="sng" cap="none" strike="noStrike">
                <a:solidFill>
                  <a:schemeClr val="hlink"/>
                </a:solidFill>
                <a:latin typeface="Arial"/>
                <a:ea typeface="Arial"/>
                <a:cs typeface="Arial"/>
                <a:sym typeface="Arial"/>
                <a:hlinkClick r:id="rId5"/>
              </a:rPr>
              <a:t>http://www.sohu.com/a/243328187_418353</a:t>
            </a:r>
            <a:endParaRPr b="0" i="0" sz="600" u="none" cap="none" strike="noStrike">
              <a:solidFill>
                <a:srgbClr val="000000"/>
              </a:solidFill>
              <a:latin typeface="Arial"/>
              <a:ea typeface="Arial"/>
              <a:cs typeface="Arial"/>
              <a:sym typeface="Arial"/>
            </a:endParaRPr>
          </a:p>
        </p:txBody>
      </p:sp>
      <p:sp>
        <p:nvSpPr>
          <p:cNvPr id="575" name="Google Shape;575;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pic>
        <p:nvPicPr>
          <p:cNvPr id="979" name="Google Shape;979;p51"/>
          <p:cNvPicPr preferRelativeResize="0"/>
          <p:nvPr/>
        </p:nvPicPr>
        <p:blipFill rotWithShape="1">
          <a:blip r:embed="rId3">
            <a:alphaModFix/>
          </a:blip>
          <a:srcRect b="40176" l="13365" r="11754" t="17977"/>
          <a:stretch/>
        </p:blipFill>
        <p:spPr>
          <a:xfrm>
            <a:off x="754288" y="848133"/>
            <a:ext cx="7013400" cy="3986941"/>
          </a:xfrm>
          <a:prstGeom prst="rect">
            <a:avLst/>
          </a:prstGeom>
          <a:noFill/>
          <a:ln>
            <a:noFill/>
          </a:ln>
        </p:spPr>
      </p:pic>
      <p:sp>
        <p:nvSpPr>
          <p:cNvPr id="980" name="Google Shape;980;p51"/>
          <p:cNvSpPr txBox="1"/>
          <p:nvPr>
            <p:ph idx="4294967295" type="title"/>
          </p:nvPr>
        </p:nvSpPr>
        <p:spPr>
          <a:xfrm>
            <a:off x="467325" y="61600"/>
            <a:ext cx="4185000" cy="6423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400" u="none" cap="none" strike="noStrike">
                <a:solidFill>
                  <a:srgbClr val="4D778A"/>
                </a:solidFill>
                <a:latin typeface="Arial"/>
                <a:ea typeface="Arial"/>
                <a:cs typeface="Arial"/>
                <a:sym typeface="Arial"/>
              </a:rPr>
              <a:t>Business Expansion Plan</a:t>
            </a:r>
            <a:endParaRPr b="1" i="0" sz="2400" u="none" cap="none" strike="noStrike">
              <a:solidFill>
                <a:srgbClr val="7198A9"/>
              </a:solidFill>
              <a:latin typeface="Muli"/>
              <a:ea typeface="Muli"/>
              <a:cs typeface="Muli"/>
              <a:sym typeface="Muli"/>
            </a:endParaRPr>
          </a:p>
        </p:txBody>
      </p:sp>
      <p:sp>
        <p:nvSpPr>
          <p:cNvPr id="981" name="Google Shape;981;p51"/>
          <p:cNvSpPr/>
          <p:nvPr>
            <p:ph idx="4294967295" type="body"/>
          </p:nvPr>
        </p:nvSpPr>
        <p:spPr>
          <a:xfrm>
            <a:off x="961738" y="2389466"/>
            <a:ext cx="2565300" cy="642300"/>
          </a:xfrm>
          <a:prstGeom prst="roundRect">
            <a:avLst>
              <a:gd fmla="val 16667" name="adj"/>
            </a:avLst>
          </a:prstGeom>
          <a:solidFill>
            <a:srgbClr val="F2F2F2">
              <a:alpha val="52941"/>
            </a:srgbClr>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1200" u="none" cap="none" strike="noStrike">
                <a:solidFill>
                  <a:srgbClr val="0B5394"/>
                </a:solidFill>
                <a:latin typeface="Arvo"/>
                <a:ea typeface="Arvo"/>
                <a:cs typeface="Arvo"/>
                <a:sym typeface="Arvo"/>
              </a:rPr>
              <a:t>Targeting 500 students from 10 different primary schools</a:t>
            </a:r>
            <a:endParaRPr b="1" i="0" sz="1200" u="none" cap="none" strike="noStrike">
              <a:solidFill>
                <a:srgbClr val="0B5394"/>
              </a:solidFill>
              <a:latin typeface="Arvo"/>
              <a:ea typeface="Arvo"/>
              <a:cs typeface="Arvo"/>
              <a:sym typeface="Arvo"/>
            </a:endParaRPr>
          </a:p>
          <a:p>
            <a:pPr indent="0" lvl="0" marL="0" marR="0" rtl="0" algn="ctr">
              <a:lnSpc>
                <a:spcPct val="100000"/>
              </a:lnSpc>
              <a:spcBef>
                <a:spcPts val="600"/>
              </a:spcBef>
              <a:spcAft>
                <a:spcPts val="0"/>
              </a:spcAft>
              <a:buClr>
                <a:srgbClr val="CEDBE0"/>
              </a:buClr>
              <a:buSzPts val="1400"/>
              <a:buFont typeface="Muli"/>
              <a:buNone/>
            </a:pPr>
            <a:r>
              <a:t/>
            </a:r>
            <a:endParaRPr b="1" i="0" sz="1400" u="none" cap="none" strike="noStrike">
              <a:solidFill>
                <a:srgbClr val="7198A9"/>
              </a:solidFill>
              <a:latin typeface="Muli"/>
              <a:ea typeface="Muli"/>
              <a:cs typeface="Muli"/>
              <a:sym typeface="Muli"/>
            </a:endParaRPr>
          </a:p>
        </p:txBody>
      </p:sp>
      <p:sp>
        <p:nvSpPr>
          <p:cNvPr id="982" name="Google Shape;982;p51"/>
          <p:cNvSpPr/>
          <p:nvPr/>
        </p:nvSpPr>
        <p:spPr>
          <a:xfrm>
            <a:off x="1542193" y="1973664"/>
            <a:ext cx="644400" cy="255300"/>
          </a:xfrm>
          <a:prstGeom prst="flowChartAlternateProcess">
            <a:avLst/>
          </a:prstGeom>
          <a:solidFill>
            <a:schemeClr val="lt1">
              <a:alpha val="9294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1600" u="none" cap="none" strike="noStrike">
                <a:solidFill>
                  <a:srgbClr val="002060"/>
                </a:solidFill>
                <a:latin typeface="Muli"/>
                <a:ea typeface="Muli"/>
                <a:cs typeface="Muli"/>
                <a:sym typeface="Muli"/>
              </a:rPr>
              <a:t>USA</a:t>
            </a:r>
            <a:endParaRPr b="1" i="0" sz="1600" u="none" cap="none" strike="noStrike">
              <a:solidFill>
                <a:srgbClr val="002060"/>
              </a:solidFill>
              <a:latin typeface="Muli"/>
              <a:ea typeface="Muli"/>
              <a:cs typeface="Muli"/>
              <a:sym typeface="Muli"/>
            </a:endParaRPr>
          </a:p>
        </p:txBody>
      </p:sp>
      <p:sp>
        <p:nvSpPr>
          <p:cNvPr id="983" name="Google Shape;983;p51"/>
          <p:cNvSpPr/>
          <p:nvPr/>
        </p:nvSpPr>
        <p:spPr>
          <a:xfrm>
            <a:off x="6566663" y="3216549"/>
            <a:ext cx="69300" cy="100800"/>
          </a:xfrm>
          <a:prstGeom prst="frame">
            <a:avLst>
              <a:gd fmla="val 0" name="adj1"/>
            </a:avLst>
          </a:prstGeom>
          <a:solidFill>
            <a:srgbClr val="7198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4" name="Google Shape;984;p51"/>
          <p:cNvCxnSpPr/>
          <p:nvPr/>
        </p:nvCxnSpPr>
        <p:spPr>
          <a:xfrm>
            <a:off x="3143695" y="3818239"/>
            <a:ext cx="0" cy="0"/>
          </a:xfrm>
          <a:prstGeom prst="straightConnector1">
            <a:avLst/>
          </a:prstGeom>
          <a:noFill/>
          <a:ln cap="flat" cmpd="sng" w="9525">
            <a:solidFill>
              <a:schemeClr val="dk2"/>
            </a:solidFill>
            <a:prstDash val="solid"/>
            <a:round/>
            <a:headEnd len="sm" w="sm" type="none"/>
            <a:tailEnd len="sm" w="sm" type="none"/>
          </a:ln>
        </p:spPr>
      </p:cxnSp>
      <p:sp>
        <p:nvSpPr>
          <p:cNvPr id="985" name="Google Shape;985;p51"/>
          <p:cNvSpPr/>
          <p:nvPr/>
        </p:nvSpPr>
        <p:spPr>
          <a:xfrm>
            <a:off x="1461700" y="1518725"/>
            <a:ext cx="943800" cy="284700"/>
          </a:xfrm>
          <a:prstGeom prst="roundRect">
            <a:avLst>
              <a:gd fmla="val 16667" name="adj"/>
            </a:avLst>
          </a:prstGeom>
          <a:solidFill>
            <a:schemeClr val="lt1">
              <a:alpha val="6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C00000"/>
                </a:solidFill>
                <a:latin typeface="Muli"/>
                <a:ea typeface="Muli"/>
                <a:cs typeface="Muli"/>
                <a:sym typeface="Muli"/>
              </a:rPr>
              <a:t>Canada</a:t>
            </a:r>
            <a:endParaRPr b="1" i="0" sz="1400" u="none" cap="none" strike="noStrike">
              <a:solidFill>
                <a:srgbClr val="C00000"/>
              </a:solidFill>
              <a:latin typeface="Muli"/>
              <a:ea typeface="Muli"/>
              <a:cs typeface="Muli"/>
              <a:sym typeface="Muli"/>
            </a:endParaRPr>
          </a:p>
        </p:txBody>
      </p:sp>
      <p:sp>
        <p:nvSpPr>
          <p:cNvPr id="986" name="Google Shape;986;p51"/>
          <p:cNvSpPr/>
          <p:nvPr/>
        </p:nvSpPr>
        <p:spPr>
          <a:xfrm>
            <a:off x="6796651" y="2283113"/>
            <a:ext cx="1563300" cy="39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C00000"/>
                </a:solidFill>
                <a:latin typeface="Overlock"/>
                <a:ea typeface="Overlock"/>
                <a:cs typeface="Overlock"/>
                <a:sym typeface="Overlock"/>
              </a:rPr>
              <a:t>Hong Kong Base</a:t>
            </a:r>
            <a:endParaRPr b="0" i="0" sz="1400" u="none" cap="none" strike="noStrike">
              <a:solidFill>
                <a:srgbClr val="000000"/>
              </a:solidFill>
              <a:latin typeface="Arial"/>
              <a:ea typeface="Arial"/>
              <a:cs typeface="Arial"/>
              <a:sym typeface="Arial"/>
            </a:endParaRPr>
          </a:p>
        </p:txBody>
      </p:sp>
      <p:sp>
        <p:nvSpPr>
          <p:cNvPr id="987" name="Google Shape;987;p51"/>
          <p:cNvSpPr/>
          <p:nvPr/>
        </p:nvSpPr>
        <p:spPr>
          <a:xfrm>
            <a:off x="3268101" y="1660448"/>
            <a:ext cx="549000" cy="280800"/>
          </a:xfrm>
          <a:prstGeom prst="roundRect">
            <a:avLst>
              <a:gd fmla="val 16667" name="adj"/>
            </a:avLst>
          </a:prstGeom>
          <a:solidFill>
            <a:srgbClr val="002060">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Muli"/>
                <a:ea typeface="Muli"/>
                <a:cs typeface="Muli"/>
                <a:sym typeface="Muli"/>
              </a:rPr>
              <a:t>UK</a:t>
            </a:r>
            <a:endParaRPr b="0" i="0" sz="1400" u="none" cap="none" strike="noStrike">
              <a:solidFill>
                <a:srgbClr val="000000"/>
              </a:solidFill>
              <a:latin typeface="Arial"/>
              <a:ea typeface="Arial"/>
              <a:cs typeface="Arial"/>
              <a:sym typeface="Arial"/>
            </a:endParaRPr>
          </a:p>
        </p:txBody>
      </p:sp>
      <p:sp>
        <p:nvSpPr>
          <p:cNvPr id="988" name="Google Shape;988;p51"/>
          <p:cNvSpPr/>
          <p:nvPr/>
        </p:nvSpPr>
        <p:spPr>
          <a:xfrm>
            <a:off x="6030341" y="3730106"/>
            <a:ext cx="1679100" cy="1071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89" name="Google Shape;989;p51"/>
          <p:cNvPicPr preferRelativeResize="0"/>
          <p:nvPr/>
        </p:nvPicPr>
        <p:blipFill rotWithShape="1">
          <a:blip r:embed="rId4">
            <a:alphaModFix/>
          </a:blip>
          <a:srcRect b="6235" l="11888" r="16666" t="1248"/>
          <a:stretch/>
        </p:blipFill>
        <p:spPr>
          <a:xfrm>
            <a:off x="7722178" y="4016422"/>
            <a:ext cx="374046" cy="552624"/>
          </a:xfrm>
          <a:prstGeom prst="rect">
            <a:avLst/>
          </a:prstGeom>
          <a:noFill/>
          <a:ln>
            <a:noFill/>
          </a:ln>
        </p:spPr>
      </p:pic>
      <p:pic>
        <p:nvPicPr>
          <p:cNvPr id="990" name="Google Shape;990;p51"/>
          <p:cNvPicPr preferRelativeResize="0"/>
          <p:nvPr/>
        </p:nvPicPr>
        <p:blipFill rotWithShape="1">
          <a:blip r:embed="rId5">
            <a:alphaModFix/>
          </a:blip>
          <a:srcRect b="0" l="0" r="0" t="0"/>
          <a:stretch/>
        </p:blipFill>
        <p:spPr>
          <a:xfrm>
            <a:off x="6642480" y="3562733"/>
            <a:ext cx="841608" cy="856059"/>
          </a:xfrm>
          <a:prstGeom prst="rect">
            <a:avLst/>
          </a:prstGeom>
          <a:noFill/>
          <a:ln>
            <a:noFill/>
          </a:ln>
        </p:spPr>
      </p:pic>
      <p:sp>
        <p:nvSpPr>
          <p:cNvPr id="991" name="Google Shape;991;p51"/>
          <p:cNvSpPr/>
          <p:nvPr/>
        </p:nvSpPr>
        <p:spPr>
          <a:xfrm>
            <a:off x="5879549" y="3562725"/>
            <a:ext cx="891600" cy="279000"/>
          </a:xfrm>
          <a:prstGeom prst="roundRect">
            <a:avLst>
              <a:gd fmla="val 16667" name="adj"/>
            </a:avLst>
          </a:prstGeom>
          <a:solidFill>
            <a:srgbClr val="00B050">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1400" u="none" cap="none" strike="noStrike">
                <a:solidFill>
                  <a:srgbClr val="F4F03C"/>
                </a:solidFill>
                <a:latin typeface="Overlock"/>
                <a:ea typeface="Overlock"/>
                <a:cs typeface="Overlock"/>
                <a:sym typeface="Overlock"/>
              </a:rPr>
              <a:t>Australia</a:t>
            </a:r>
            <a:endParaRPr b="1" i="0" sz="1400" u="none" cap="none" strike="noStrike">
              <a:solidFill>
                <a:srgbClr val="F4F03C"/>
              </a:solidFill>
              <a:latin typeface="Overlock"/>
              <a:ea typeface="Overlock"/>
              <a:cs typeface="Overlock"/>
              <a:sym typeface="Overlock"/>
            </a:endParaRPr>
          </a:p>
        </p:txBody>
      </p:sp>
      <p:sp>
        <p:nvSpPr>
          <p:cNvPr id="992" name="Google Shape;992;p51"/>
          <p:cNvSpPr/>
          <p:nvPr/>
        </p:nvSpPr>
        <p:spPr>
          <a:xfrm>
            <a:off x="2647700" y="3278650"/>
            <a:ext cx="695400" cy="284100"/>
          </a:xfrm>
          <a:prstGeom prst="roundRect">
            <a:avLst>
              <a:gd fmla="val 16667" name="adj"/>
            </a:avLst>
          </a:prstGeom>
          <a:solidFill>
            <a:srgbClr val="00B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4F03C"/>
                </a:solidFill>
                <a:latin typeface="Overlock"/>
                <a:ea typeface="Overlock"/>
                <a:cs typeface="Overlock"/>
                <a:sym typeface="Overlock"/>
              </a:rPr>
              <a:t>Brazil</a:t>
            </a:r>
            <a:endParaRPr b="0" i="0" sz="1400" u="none" cap="none" strike="noStrike">
              <a:solidFill>
                <a:srgbClr val="000000"/>
              </a:solidFill>
              <a:latin typeface="Arial"/>
              <a:ea typeface="Arial"/>
              <a:cs typeface="Arial"/>
              <a:sym typeface="Arial"/>
            </a:endParaRPr>
          </a:p>
        </p:txBody>
      </p:sp>
      <p:sp>
        <p:nvSpPr>
          <p:cNvPr id="993" name="Google Shape;993;p51"/>
          <p:cNvSpPr/>
          <p:nvPr/>
        </p:nvSpPr>
        <p:spPr>
          <a:xfrm flipH="1" rot="-10433931">
            <a:off x="2340090" y="2163854"/>
            <a:ext cx="4081518" cy="458614"/>
          </a:xfrm>
          <a:prstGeom prst="leftArrow">
            <a:avLst>
              <a:gd fmla="val 50000" name="adj1"/>
              <a:gd fmla="val 50000" name="adj2"/>
            </a:avLst>
          </a:prstGeom>
          <a:solidFill>
            <a:schemeClr val="lt1"/>
          </a:solidFill>
          <a:ln cap="flat" cmpd="sng" w="19050">
            <a:solidFill>
              <a:srgbClr val="5142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Arial"/>
              <a:ea typeface="Arial"/>
              <a:cs typeface="Arial"/>
              <a:sym typeface="Arial"/>
            </a:endParaRPr>
          </a:p>
        </p:txBody>
      </p:sp>
      <p:sp>
        <p:nvSpPr>
          <p:cNvPr id="994" name="Google Shape;994;p51"/>
          <p:cNvSpPr/>
          <p:nvPr/>
        </p:nvSpPr>
        <p:spPr>
          <a:xfrm rot="347502">
            <a:off x="3745977" y="2220932"/>
            <a:ext cx="1349690" cy="3521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7030A0"/>
                </a:solidFill>
                <a:latin typeface="Muli"/>
                <a:ea typeface="Muli"/>
                <a:cs typeface="Muli"/>
                <a:sym typeface="Muli"/>
              </a:rPr>
              <a:t>Stage 1</a:t>
            </a:r>
            <a:endParaRPr b="1" i="0" sz="1600" u="none" cap="none" strike="noStrike">
              <a:solidFill>
                <a:srgbClr val="7030A0"/>
              </a:solidFill>
              <a:latin typeface="Muli"/>
              <a:ea typeface="Muli"/>
              <a:cs typeface="Muli"/>
              <a:sym typeface="Muli"/>
            </a:endParaRPr>
          </a:p>
        </p:txBody>
      </p:sp>
      <p:sp>
        <p:nvSpPr>
          <p:cNvPr id="995" name="Google Shape;995;p51"/>
          <p:cNvSpPr/>
          <p:nvPr/>
        </p:nvSpPr>
        <p:spPr>
          <a:xfrm>
            <a:off x="6461082" y="2372860"/>
            <a:ext cx="280500" cy="237900"/>
          </a:xfrm>
          <a:prstGeom prst="star5">
            <a:avLst>
              <a:gd fmla="val 19098" name="adj"/>
              <a:gd fmla="val 105146" name="hf"/>
              <a:gd fmla="val 110557" name="vf"/>
            </a:avLst>
          </a:prstGeom>
          <a:gradFill>
            <a:gsLst>
              <a:gs pos="0">
                <a:srgbClr val="FFF6DB"/>
              </a:gs>
              <a:gs pos="100000">
                <a:srgbClr val="FAD25C"/>
              </a:gs>
            </a:gsLst>
            <a:lin ang="5400012" scaled="0"/>
          </a:gradFill>
          <a:ln cap="flat" cmpd="sng" w="9525">
            <a:solidFill>
              <a:srgbClr val="942E2F"/>
            </a:solidFill>
            <a:prstDash val="solid"/>
            <a:round/>
            <a:headEnd len="sm" w="sm" type="none"/>
            <a:tailEnd len="sm" w="sm" type="none"/>
          </a:ln>
          <a:effectLst>
            <a:outerShdw blurRad="40000" rotWithShape="0" dir="5400000" dist="20000">
              <a:srgbClr val="000000">
                <a:alpha val="3529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6" name="Google Shape;996;p51"/>
          <p:cNvSpPr txBox="1"/>
          <p:nvPr/>
        </p:nvSpPr>
        <p:spPr>
          <a:xfrm>
            <a:off x="406476" y="4793551"/>
            <a:ext cx="8225700" cy="3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000000"/>
                </a:solidFill>
                <a:latin typeface="Arial"/>
                <a:ea typeface="Arial"/>
                <a:cs typeface="Arial"/>
                <a:sym typeface="Arial"/>
              </a:rPr>
              <a:t>Source: </a:t>
            </a:r>
            <a:r>
              <a:rPr b="0" i="0" lang="en" sz="600" u="none" cap="none" strike="noStrike">
                <a:solidFill>
                  <a:srgbClr val="000000"/>
                </a:solidFill>
                <a:highlight>
                  <a:schemeClr val="lt1"/>
                </a:highlight>
                <a:latin typeface="Arial"/>
                <a:ea typeface="Arial"/>
                <a:cs typeface="Arial"/>
                <a:sym typeface="Arial"/>
              </a:rPr>
              <a:t>Australian Government (2012), Education Gazette Editors (2017), Farah (2013), Malley (2016), The British Council, (2017), US-China Strong Foundation (n.d.) Ye (2014)</a:t>
            </a:r>
            <a:endParaRPr b="0" i="0" sz="600" u="none" cap="none" strike="noStrike">
              <a:solidFill>
                <a:srgbClr val="000000"/>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000000"/>
                </a:solidFill>
                <a:latin typeface="Arial"/>
                <a:ea typeface="Arial"/>
                <a:cs typeface="Arial"/>
                <a:sym typeface="Arial"/>
              </a:rPr>
              <a:t>Figure source: www.flaticon.com</a:t>
            </a:r>
            <a:endParaRPr b="0" i="0" sz="600" u="none" cap="none" strike="noStrike">
              <a:solidFill>
                <a:srgbClr val="000000"/>
              </a:solidFill>
              <a:latin typeface="Arial"/>
              <a:ea typeface="Arial"/>
              <a:cs typeface="Arial"/>
              <a:sym typeface="Arial"/>
            </a:endParaRPr>
          </a:p>
        </p:txBody>
      </p:sp>
      <p:sp>
        <p:nvSpPr>
          <p:cNvPr id="997" name="Google Shape;997;p51"/>
          <p:cNvSpPr txBox="1"/>
          <p:nvPr/>
        </p:nvSpPr>
        <p:spPr>
          <a:xfrm>
            <a:off x="4443150" y="346500"/>
            <a:ext cx="3916800" cy="552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1" i="0" lang="en" sz="1400" u="none" cap="none" strike="noStrike">
                <a:solidFill>
                  <a:srgbClr val="351C75"/>
                </a:solidFill>
                <a:latin typeface="Muli"/>
                <a:ea typeface="Muli"/>
                <a:cs typeface="Muli"/>
                <a:sym typeface="Muli"/>
              </a:rPr>
              <a:t>Many governments initiated Chinese learning educational policies </a:t>
            </a:r>
            <a:endParaRPr b="1" i="0" sz="1400" u="none" cap="none" strike="noStrike">
              <a:solidFill>
                <a:srgbClr val="351C75"/>
              </a:solidFill>
              <a:latin typeface="Muli"/>
              <a:ea typeface="Muli"/>
              <a:cs typeface="Muli"/>
              <a:sym typeface="Muli"/>
            </a:endParaRPr>
          </a:p>
        </p:txBody>
      </p:sp>
      <p:pic>
        <p:nvPicPr>
          <p:cNvPr id="998" name="Google Shape;998;p51"/>
          <p:cNvPicPr preferRelativeResize="0"/>
          <p:nvPr/>
        </p:nvPicPr>
        <p:blipFill rotWithShape="1">
          <a:blip r:embed="rId6">
            <a:alphaModFix/>
          </a:blip>
          <a:srcRect b="0" l="0" r="0" t="0"/>
          <a:stretch/>
        </p:blipFill>
        <p:spPr>
          <a:xfrm rot="1267975">
            <a:off x="8428117" y="414661"/>
            <a:ext cx="464802" cy="464788"/>
          </a:xfrm>
          <a:prstGeom prst="rect">
            <a:avLst/>
          </a:prstGeom>
          <a:noFill/>
          <a:ln>
            <a:noFill/>
          </a:ln>
        </p:spPr>
      </p:pic>
      <p:sp>
        <p:nvSpPr>
          <p:cNvPr id="999" name="Google Shape;999;p51"/>
          <p:cNvSpPr/>
          <p:nvPr/>
        </p:nvSpPr>
        <p:spPr>
          <a:xfrm>
            <a:off x="8108950" y="4246238"/>
            <a:ext cx="841500" cy="397800"/>
          </a:xfrm>
          <a:prstGeom prst="roundRect">
            <a:avLst>
              <a:gd fmla="val 16667" name="adj"/>
            </a:avLst>
          </a:prstGeom>
          <a:solidFill>
            <a:schemeClr val="dk1">
              <a:alpha val="4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rPr b="1" i="0" lang="en" sz="1200" u="none" cap="none" strike="noStrike">
                <a:solidFill>
                  <a:schemeClr val="lt1"/>
                </a:solidFill>
                <a:latin typeface="Overlock"/>
                <a:ea typeface="Overlock"/>
                <a:cs typeface="Overlock"/>
                <a:sym typeface="Overlock"/>
              </a:rPr>
              <a:t>New Zealand</a:t>
            </a:r>
            <a:endParaRPr b="0" i="0" sz="1400" u="none" cap="none" strike="noStrike">
              <a:solidFill>
                <a:srgbClr val="000000"/>
              </a:solidFill>
              <a:latin typeface="Arial"/>
              <a:ea typeface="Arial"/>
              <a:cs typeface="Arial"/>
              <a:sym typeface="Arial"/>
            </a:endParaRPr>
          </a:p>
        </p:txBody>
      </p:sp>
      <p:pic>
        <p:nvPicPr>
          <p:cNvPr id="1000" name="Google Shape;1000;p51"/>
          <p:cNvPicPr preferRelativeResize="0"/>
          <p:nvPr/>
        </p:nvPicPr>
        <p:blipFill rotWithShape="1">
          <a:blip r:embed="rId7">
            <a:alphaModFix/>
          </a:blip>
          <a:srcRect b="0" l="0" r="0" t="0"/>
          <a:stretch/>
        </p:blipFill>
        <p:spPr>
          <a:xfrm flipH="1">
            <a:off x="4743450" y="341500"/>
            <a:ext cx="4100925" cy="55900"/>
          </a:xfrm>
          <a:prstGeom prst="rect">
            <a:avLst/>
          </a:prstGeom>
          <a:noFill/>
          <a:ln>
            <a:noFill/>
          </a:ln>
        </p:spPr>
      </p:pic>
      <p:sp>
        <p:nvSpPr>
          <p:cNvPr id="1001" name="Google Shape;1001;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52"/>
          <p:cNvSpPr txBox="1"/>
          <p:nvPr/>
        </p:nvSpPr>
        <p:spPr>
          <a:xfrm>
            <a:off x="9830264" y="2823300"/>
            <a:ext cx="6552600" cy="131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22222"/>
                </a:solidFill>
                <a:latin typeface="Arial"/>
                <a:ea typeface="Arial"/>
                <a:cs typeface="Arial"/>
                <a:sym typeface="Arial"/>
              </a:rPr>
              <a:t>・Publish articles on online newspapers or platforms </a:t>
            </a:r>
            <a:endParaRPr b="1" i="0" sz="1600" u="none" cap="none" strike="noStrike">
              <a:solidFill>
                <a:srgbClr val="222222"/>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22222"/>
                </a:solidFill>
                <a:latin typeface="Arial"/>
                <a:ea typeface="Arial"/>
                <a:cs typeface="Arial"/>
                <a:sym typeface="Arial"/>
              </a:rPr>
              <a:t>(e.g. OhPaMa）</a:t>
            </a:r>
            <a:endParaRPr b="1" i="0" sz="16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22222"/>
                </a:solidFill>
                <a:latin typeface="Arial"/>
                <a:ea typeface="Arial"/>
                <a:cs typeface="Arial"/>
                <a:sym typeface="Arial"/>
              </a:rPr>
              <a:t>・Cooperate with learning companies（e.g. eFunLearning Ltd. ）</a:t>
            </a:r>
            <a:endParaRPr b="1" i="0" sz="16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22222"/>
                </a:solidFill>
                <a:latin typeface="Arial"/>
                <a:ea typeface="Arial"/>
                <a:cs typeface="Arial"/>
                <a:sym typeface="Arial"/>
              </a:rPr>
              <a:t>・Advertise on social media platforms</a:t>
            </a:r>
            <a:endParaRPr b="1" i="0" sz="1600" u="none" cap="none" strike="noStrike">
              <a:solidFill>
                <a:srgbClr val="22222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22222"/>
                </a:solidFill>
                <a:latin typeface="Arial"/>
                <a:ea typeface="Arial"/>
                <a:cs typeface="Arial"/>
                <a:sym typeface="Arial"/>
              </a:rPr>
              <a:t>・Cooperate with education-oriented YouTubers</a:t>
            </a:r>
            <a:endParaRPr b="1" i="0" sz="1800" u="none" cap="none" strike="noStrike">
              <a:solidFill>
                <a:srgbClr val="00B050"/>
              </a:solidFill>
              <a:latin typeface="Arial"/>
              <a:ea typeface="Arial"/>
              <a:cs typeface="Arial"/>
              <a:sym typeface="Arial"/>
            </a:endParaRPr>
          </a:p>
        </p:txBody>
      </p:sp>
      <p:sp>
        <p:nvSpPr>
          <p:cNvPr id="1007" name="Google Shape;1007;p52"/>
          <p:cNvSpPr txBox="1"/>
          <p:nvPr/>
        </p:nvSpPr>
        <p:spPr>
          <a:xfrm>
            <a:off x="2576579" y="975263"/>
            <a:ext cx="5874000" cy="16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1155CC"/>
                </a:solidFill>
                <a:latin typeface="Muli"/>
                <a:ea typeface="Muli"/>
                <a:cs typeface="Muli"/>
                <a:sym typeface="Muli"/>
              </a:rPr>
              <a:t>Target customers</a:t>
            </a:r>
            <a:endParaRPr b="1" i="0" sz="2000" u="none" cap="none" strike="noStrike">
              <a:solidFill>
                <a:srgbClr val="1155CC"/>
              </a:solidFill>
              <a:latin typeface="Muli"/>
              <a:ea typeface="Muli"/>
              <a:cs typeface="Muli"/>
              <a:sym typeface="Muli"/>
            </a:endParaRPr>
          </a:p>
          <a:p>
            <a:pPr indent="-233361" lvl="0" marL="233361" marR="0" rtl="0" algn="l">
              <a:lnSpc>
                <a:spcPct val="100000"/>
              </a:lnSpc>
              <a:spcBef>
                <a:spcPts val="0"/>
              </a:spcBef>
              <a:spcAft>
                <a:spcPts val="0"/>
              </a:spcAft>
              <a:buClr>
                <a:srgbClr val="3D85C6"/>
              </a:buClr>
              <a:buSzPts val="1800"/>
              <a:buFont typeface="Muli"/>
              <a:buChar char="•"/>
            </a:pPr>
            <a:r>
              <a:rPr b="1" i="0" lang="en" sz="1800" u="none" cap="none" strike="noStrike">
                <a:solidFill>
                  <a:srgbClr val="3D85C6"/>
                </a:solidFill>
                <a:latin typeface="Muli"/>
                <a:ea typeface="Muli"/>
                <a:cs typeface="Muli"/>
                <a:sym typeface="Muli"/>
              </a:rPr>
              <a:t>Schools</a:t>
            </a:r>
            <a:endParaRPr b="0" i="0" sz="1800" u="none" cap="none" strike="noStrike">
              <a:solidFill>
                <a:srgbClr val="3D85C6"/>
              </a:solidFill>
              <a:latin typeface="Muli"/>
              <a:ea typeface="Muli"/>
              <a:cs typeface="Muli"/>
              <a:sym typeface="Muli"/>
            </a:endParaRPr>
          </a:p>
          <a:p>
            <a:pPr indent="-233361" lvl="0" marL="233361" marR="0" rtl="0" algn="l">
              <a:lnSpc>
                <a:spcPct val="100000"/>
              </a:lnSpc>
              <a:spcBef>
                <a:spcPts val="600"/>
              </a:spcBef>
              <a:spcAft>
                <a:spcPts val="0"/>
              </a:spcAft>
              <a:buClr>
                <a:srgbClr val="3D85C6"/>
              </a:buClr>
              <a:buSzPts val="1800"/>
              <a:buFont typeface="Muli"/>
              <a:buChar char="•"/>
            </a:pPr>
            <a:r>
              <a:rPr b="1" i="0" lang="en" sz="1800" u="none" cap="none" strike="noStrike">
                <a:solidFill>
                  <a:srgbClr val="3D85C6"/>
                </a:solidFill>
                <a:latin typeface="Muli"/>
                <a:ea typeface="Muli"/>
                <a:cs typeface="Muli"/>
                <a:sym typeface="Muli"/>
              </a:rPr>
              <a:t>Libraries</a:t>
            </a:r>
            <a:endParaRPr b="0" i="0" sz="1800" u="none" cap="none" strike="noStrike">
              <a:solidFill>
                <a:srgbClr val="3D85C6"/>
              </a:solidFill>
              <a:latin typeface="Muli"/>
              <a:ea typeface="Muli"/>
              <a:cs typeface="Muli"/>
              <a:sym typeface="Muli"/>
            </a:endParaRPr>
          </a:p>
          <a:p>
            <a:pPr indent="-233361" lvl="0" marL="233361" marR="0" rtl="0" algn="l">
              <a:lnSpc>
                <a:spcPct val="100000"/>
              </a:lnSpc>
              <a:spcBef>
                <a:spcPts val="600"/>
              </a:spcBef>
              <a:spcAft>
                <a:spcPts val="600"/>
              </a:spcAft>
              <a:buClr>
                <a:srgbClr val="3D85C6"/>
              </a:buClr>
              <a:buSzPts val="1800"/>
              <a:buFont typeface="Muli"/>
              <a:buChar char="•"/>
            </a:pPr>
            <a:r>
              <a:rPr b="1" i="0" lang="en" sz="1800" u="none" cap="none" strike="noStrike">
                <a:solidFill>
                  <a:srgbClr val="3D85C6"/>
                </a:solidFill>
                <a:latin typeface="Muli"/>
                <a:ea typeface="Muli"/>
                <a:cs typeface="Muli"/>
                <a:sym typeface="Muli"/>
              </a:rPr>
              <a:t>Individuals</a:t>
            </a:r>
            <a:endParaRPr b="1" i="0" sz="1800" u="none" cap="none" strike="noStrike">
              <a:solidFill>
                <a:srgbClr val="3D85C6"/>
              </a:solidFill>
              <a:latin typeface="Muli"/>
              <a:ea typeface="Muli"/>
              <a:cs typeface="Muli"/>
              <a:sym typeface="Muli"/>
            </a:endParaRPr>
          </a:p>
        </p:txBody>
      </p:sp>
      <p:sp>
        <p:nvSpPr>
          <p:cNvPr id="1008" name="Google Shape;1008;p52"/>
          <p:cNvSpPr txBox="1"/>
          <p:nvPr/>
        </p:nvSpPr>
        <p:spPr>
          <a:xfrm>
            <a:off x="288176" y="2646650"/>
            <a:ext cx="2227200" cy="43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Revenue Model</a:t>
            </a:r>
            <a:endParaRPr b="1" i="0" sz="1800" u="none" cap="none" strike="noStrike">
              <a:solidFill>
                <a:srgbClr val="FFFFFF"/>
              </a:solidFill>
              <a:latin typeface="Arial"/>
              <a:ea typeface="Arial"/>
              <a:cs typeface="Arial"/>
              <a:sym typeface="Arial"/>
            </a:endParaRPr>
          </a:p>
        </p:txBody>
      </p:sp>
      <p:pic>
        <p:nvPicPr>
          <p:cNvPr id="1009" name="Google Shape;1009;p52"/>
          <p:cNvPicPr preferRelativeResize="0"/>
          <p:nvPr/>
        </p:nvPicPr>
        <p:blipFill rotWithShape="1">
          <a:blip r:embed="rId3">
            <a:alphaModFix/>
          </a:blip>
          <a:srcRect b="0" l="0" r="0" t="0"/>
          <a:stretch/>
        </p:blipFill>
        <p:spPr>
          <a:xfrm rot="10800000">
            <a:off x="3771900" y="376851"/>
            <a:ext cx="4979225" cy="34975"/>
          </a:xfrm>
          <a:prstGeom prst="rect">
            <a:avLst/>
          </a:prstGeom>
          <a:noFill/>
          <a:ln>
            <a:noFill/>
          </a:ln>
        </p:spPr>
      </p:pic>
      <p:sp>
        <p:nvSpPr>
          <p:cNvPr id="1010" name="Google Shape;1010;p52"/>
          <p:cNvSpPr txBox="1"/>
          <p:nvPr/>
        </p:nvSpPr>
        <p:spPr>
          <a:xfrm>
            <a:off x="236295" y="116625"/>
            <a:ext cx="27354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4D778A"/>
                </a:solidFill>
                <a:latin typeface="Arial"/>
                <a:ea typeface="Arial"/>
                <a:cs typeface="Arial"/>
                <a:sym typeface="Arial"/>
              </a:rPr>
              <a:t>Business Model</a:t>
            </a:r>
            <a:endParaRPr b="1" i="0" sz="2400" u="none" cap="none" strike="noStrike">
              <a:solidFill>
                <a:srgbClr val="4D778A"/>
              </a:solidFill>
              <a:latin typeface="Arial"/>
              <a:ea typeface="Arial"/>
              <a:cs typeface="Arial"/>
              <a:sym typeface="Arial"/>
            </a:endParaRPr>
          </a:p>
        </p:txBody>
      </p:sp>
      <p:sp>
        <p:nvSpPr>
          <p:cNvPr id="1011" name="Google Shape;1011;p52"/>
          <p:cNvSpPr txBox="1"/>
          <p:nvPr/>
        </p:nvSpPr>
        <p:spPr>
          <a:xfrm>
            <a:off x="2576575" y="2899500"/>
            <a:ext cx="6252000" cy="190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45818E"/>
                </a:solidFill>
                <a:latin typeface="Muli"/>
                <a:ea typeface="Muli"/>
                <a:cs typeface="Muli"/>
                <a:sym typeface="Muli"/>
              </a:rPr>
              <a:t>Revenue model</a:t>
            </a:r>
            <a:endParaRPr b="1" i="0" sz="2000" u="none" cap="none" strike="noStrike">
              <a:solidFill>
                <a:srgbClr val="45818E"/>
              </a:solidFill>
              <a:latin typeface="Muli"/>
              <a:ea typeface="Muli"/>
              <a:cs typeface="Muli"/>
              <a:sym typeface="Muli"/>
            </a:endParaRPr>
          </a:p>
          <a:p>
            <a:pPr indent="-233361" lvl="0" marL="233361" marR="0" rtl="0" algn="l">
              <a:lnSpc>
                <a:spcPct val="100000"/>
              </a:lnSpc>
              <a:spcBef>
                <a:spcPts val="0"/>
              </a:spcBef>
              <a:spcAft>
                <a:spcPts val="0"/>
              </a:spcAft>
              <a:buClr>
                <a:srgbClr val="00B050"/>
              </a:buClr>
              <a:buSzPts val="1600"/>
              <a:buFont typeface="Muli"/>
              <a:buChar char="•"/>
            </a:pPr>
            <a:r>
              <a:rPr b="1" i="0" lang="en" sz="1600" u="none" cap="none" strike="noStrike">
                <a:solidFill>
                  <a:srgbClr val="00B050"/>
                </a:solidFill>
                <a:latin typeface="Muli"/>
                <a:ea typeface="Muli"/>
                <a:cs typeface="Muli"/>
                <a:sym typeface="Muli"/>
              </a:rPr>
              <a:t>Subscription packages </a:t>
            </a:r>
            <a:endParaRPr b="1" i="0" sz="1600" u="none" cap="none" strike="noStrike">
              <a:solidFill>
                <a:srgbClr val="00B050"/>
              </a:solidFill>
              <a:latin typeface="Muli"/>
              <a:ea typeface="Muli"/>
              <a:cs typeface="Muli"/>
              <a:sym typeface="Muli"/>
            </a:endParaRPr>
          </a:p>
          <a:p>
            <a:pPr indent="-285750" lvl="1" marL="569912" marR="0" rtl="0" algn="l">
              <a:lnSpc>
                <a:spcPct val="100000"/>
              </a:lnSpc>
              <a:spcBef>
                <a:spcPts val="600"/>
              </a:spcBef>
              <a:spcAft>
                <a:spcPts val="0"/>
              </a:spcAft>
              <a:buClr>
                <a:srgbClr val="00B050"/>
              </a:buClr>
              <a:buSzPts val="1400"/>
              <a:buFont typeface="Muli"/>
              <a:buChar char="o"/>
            </a:pPr>
            <a:r>
              <a:rPr b="1" i="0" lang="en" sz="1400" u="none" cap="none" strike="noStrike">
                <a:solidFill>
                  <a:srgbClr val="00B050"/>
                </a:solidFill>
                <a:latin typeface="Muli"/>
                <a:ea typeface="Muli"/>
                <a:cs typeface="Muli"/>
                <a:sym typeface="Muli"/>
              </a:rPr>
              <a:t>Multi-user subscription packages for schools and libraries</a:t>
            </a:r>
            <a:endParaRPr b="1" i="0" sz="1400" u="none" cap="none" strike="noStrike">
              <a:solidFill>
                <a:srgbClr val="00B050"/>
              </a:solidFill>
              <a:latin typeface="Muli"/>
              <a:ea typeface="Muli"/>
              <a:cs typeface="Muli"/>
              <a:sym typeface="Muli"/>
            </a:endParaRPr>
          </a:p>
          <a:p>
            <a:pPr indent="-317500" lvl="2" marL="1371600" rtl="0" algn="l">
              <a:spcBef>
                <a:spcPts val="600"/>
              </a:spcBef>
              <a:spcAft>
                <a:spcPts val="0"/>
              </a:spcAft>
              <a:buClr>
                <a:srgbClr val="00B050"/>
              </a:buClr>
              <a:buSzPts val="1400"/>
              <a:buFont typeface="Muli"/>
              <a:buChar char="■"/>
            </a:pPr>
            <a:r>
              <a:rPr b="1" lang="en">
                <a:solidFill>
                  <a:srgbClr val="00B050"/>
                </a:solidFill>
                <a:latin typeface="Muli"/>
                <a:ea typeface="Muli"/>
                <a:cs typeface="Muli"/>
                <a:sym typeface="Muli"/>
              </a:rPr>
              <a:t>Offer access to certain number of books per month or year</a:t>
            </a:r>
            <a:endParaRPr b="1">
              <a:solidFill>
                <a:srgbClr val="00B050"/>
              </a:solidFill>
              <a:latin typeface="Muli"/>
              <a:ea typeface="Muli"/>
              <a:cs typeface="Muli"/>
              <a:sym typeface="Muli"/>
            </a:endParaRPr>
          </a:p>
          <a:p>
            <a:pPr indent="-285750" lvl="1" marL="569912" marR="0" rtl="0" algn="l">
              <a:lnSpc>
                <a:spcPct val="100000"/>
              </a:lnSpc>
              <a:spcBef>
                <a:spcPts val="600"/>
              </a:spcBef>
              <a:spcAft>
                <a:spcPts val="0"/>
              </a:spcAft>
              <a:buClr>
                <a:srgbClr val="00B050"/>
              </a:buClr>
              <a:buSzPts val="1400"/>
              <a:buFont typeface="Muli"/>
              <a:buChar char="o"/>
            </a:pPr>
            <a:r>
              <a:rPr b="1" i="0" lang="en" sz="1400" u="none" cap="none" strike="noStrike">
                <a:solidFill>
                  <a:srgbClr val="00B050"/>
                </a:solidFill>
                <a:latin typeface="Muli"/>
                <a:ea typeface="Muli"/>
                <a:cs typeface="Muli"/>
                <a:sym typeface="Muli"/>
              </a:rPr>
              <a:t>Individual subscriptions for single users</a:t>
            </a:r>
            <a:endParaRPr b="1" i="0" sz="1400" u="none" cap="none" strike="noStrike">
              <a:solidFill>
                <a:srgbClr val="00B050"/>
              </a:solidFill>
              <a:latin typeface="Muli"/>
              <a:ea typeface="Muli"/>
              <a:cs typeface="Muli"/>
              <a:sym typeface="Muli"/>
            </a:endParaRPr>
          </a:p>
          <a:p>
            <a:pPr indent="-233361" lvl="0" marL="233361" marR="0" rtl="0" algn="l">
              <a:lnSpc>
                <a:spcPct val="100000"/>
              </a:lnSpc>
              <a:spcBef>
                <a:spcPts val="600"/>
              </a:spcBef>
              <a:spcAft>
                <a:spcPts val="600"/>
              </a:spcAft>
              <a:buClr>
                <a:srgbClr val="00B050"/>
              </a:buClr>
              <a:buSzPts val="1600"/>
              <a:buFont typeface="Muli"/>
              <a:buChar char="•"/>
            </a:pPr>
            <a:r>
              <a:rPr b="1" i="0" lang="en" sz="1600" u="none" cap="none" strike="noStrike">
                <a:solidFill>
                  <a:srgbClr val="00B050"/>
                </a:solidFill>
                <a:latin typeface="Muli"/>
                <a:ea typeface="Muli"/>
                <a:cs typeface="Muli"/>
                <a:sym typeface="Muli"/>
              </a:rPr>
              <a:t>Direct retail sales of individual books</a:t>
            </a:r>
            <a:endParaRPr b="1" i="0" sz="1600" u="none" cap="none" strike="noStrike">
              <a:solidFill>
                <a:srgbClr val="00B050"/>
              </a:solidFill>
              <a:latin typeface="Muli"/>
              <a:ea typeface="Muli"/>
              <a:cs typeface="Muli"/>
              <a:sym typeface="Muli"/>
            </a:endParaRPr>
          </a:p>
        </p:txBody>
      </p:sp>
      <p:sp>
        <p:nvSpPr>
          <p:cNvPr id="1012" name="Google Shape;1012;p52"/>
          <p:cNvSpPr txBox="1"/>
          <p:nvPr/>
        </p:nvSpPr>
        <p:spPr>
          <a:xfrm>
            <a:off x="226975" y="4924788"/>
            <a:ext cx="2349600" cy="21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Figure source: www.flaticon.com</a:t>
            </a:r>
            <a:endParaRPr b="0" i="0" sz="600" u="none" cap="none" strike="noStrike">
              <a:solidFill>
                <a:schemeClr val="dk1"/>
              </a:solidFill>
              <a:latin typeface="Arial"/>
              <a:ea typeface="Arial"/>
              <a:cs typeface="Arial"/>
              <a:sym typeface="Arial"/>
            </a:endParaRPr>
          </a:p>
        </p:txBody>
      </p:sp>
      <p:sp>
        <p:nvSpPr>
          <p:cNvPr id="1013" name="Google Shape;101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pic>
        <p:nvPicPr>
          <p:cNvPr id="1014" name="Google Shape;1014;p52"/>
          <p:cNvPicPr preferRelativeResize="0"/>
          <p:nvPr/>
        </p:nvPicPr>
        <p:blipFill rotWithShape="1">
          <a:blip r:embed="rId4">
            <a:alphaModFix/>
          </a:blip>
          <a:srcRect b="0" l="0" r="0" t="0"/>
          <a:stretch/>
        </p:blipFill>
        <p:spPr>
          <a:xfrm>
            <a:off x="847300" y="1121838"/>
            <a:ext cx="1219200" cy="1219200"/>
          </a:xfrm>
          <a:prstGeom prst="rect">
            <a:avLst/>
          </a:prstGeom>
          <a:noFill/>
          <a:ln>
            <a:noFill/>
          </a:ln>
        </p:spPr>
      </p:pic>
      <p:sp>
        <p:nvSpPr>
          <p:cNvPr id="1015" name="Google Shape;1015;p52"/>
          <p:cNvSpPr/>
          <p:nvPr/>
        </p:nvSpPr>
        <p:spPr>
          <a:xfrm>
            <a:off x="852050" y="3181125"/>
            <a:ext cx="548700" cy="547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52"/>
          <p:cNvSpPr/>
          <p:nvPr/>
        </p:nvSpPr>
        <p:spPr>
          <a:xfrm>
            <a:off x="1051225" y="2937475"/>
            <a:ext cx="548700" cy="6033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52"/>
          <p:cNvSpPr/>
          <p:nvPr/>
        </p:nvSpPr>
        <p:spPr>
          <a:xfrm rot="-2234450">
            <a:off x="814878" y="3330835"/>
            <a:ext cx="639493" cy="420431"/>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8" name="Google Shape;1018;p52"/>
          <p:cNvPicPr preferRelativeResize="0"/>
          <p:nvPr/>
        </p:nvPicPr>
        <p:blipFill rotWithShape="1">
          <a:blip r:embed="rId5">
            <a:alphaModFix/>
          </a:blip>
          <a:srcRect b="0" l="0" r="0" t="0"/>
          <a:stretch/>
        </p:blipFill>
        <p:spPr>
          <a:xfrm>
            <a:off x="507373" y="2856350"/>
            <a:ext cx="1675627" cy="15108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graphicFrame>
        <p:nvGraphicFramePr>
          <p:cNvPr id="1023" name="Google Shape;1023;p53"/>
          <p:cNvGraphicFramePr/>
          <p:nvPr/>
        </p:nvGraphicFramePr>
        <p:xfrm>
          <a:off x="137975" y="966305"/>
          <a:ext cx="3000000" cy="3000000"/>
        </p:xfrm>
        <a:graphic>
          <a:graphicData uri="http://schemas.openxmlformats.org/drawingml/2006/table">
            <a:tbl>
              <a:tblPr>
                <a:noFill/>
                <a:tableStyleId>{8D245C47-DB19-485F-9A4B-633D833DC3CF}</a:tableStyleId>
              </a:tblPr>
              <a:tblGrid>
                <a:gridCol w="1410925"/>
                <a:gridCol w="1641000"/>
                <a:gridCol w="1568350"/>
                <a:gridCol w="1425700"/>
                <a:gridCol w="1368050"/>
                <a:gridCol w="1454000"/>
              </a:tblGrid>
              <a:tr h="101975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D778A"/>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7198A9">
                          <a:alpha val="0"/>
                        </a:srgbClr>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chemeClr val="dk1"/>
                        </a:buClr>
                        <a:buSzPts val="1100"/>
                        <a:buFont typeface="Arial"/>
                        <a:buNone/>
                      </a:pPr>
                      <a:r>
                        <a:rPr b="1" lang="en" sz="1800" u="none" cap="none" strike="noStrike">
                          <a:solidFill>
                            <a:srgbClr val="6D9EEB"/>
                          </a:solidFill>
                          <a:latin typeface="Muli"/>
                          <a:ea typeface="Muli"/>
                          <a:cs typeface="Muli"/>
                          <a:sym typeface="Muli"/>
                        </a:rPr>
                        <a:t>SmartBook</a:t>
                      </a:r>
                      <a:r>
                        <a:rPr b="1" baseline="30000" lang="en" sz="1800" u="none" cap="none" strike="noStrike">
                          <a:solidFill>
                            <a:srgbClr val="6D9EEB"/>
                          </a:solidFill>
                          <a:latin typeface="Muli"/>
                          <a:ea typeface="Muli"/>
                          <a:cs typeface="Muli"/>
                          <a:sym typeface="Muli"/>
                        </a:rPr>
                        <a:t>TM</a:t>
                      </a:r>
                      <a:endParaRPr b="1" sz="1800" u="none" cap="none" strike="noStrike">
                        <a:solidFill>
                          <a:srgbClr val="3781BA"/>
                        </a:solidFill>
                        <a:latin typeface="Muli"/>
                        <a:ea typeface="Muli"/>
                        <a:cs typeface="Muli"/>
                        <a:sym typeface="Muli"/>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rgbClr val="6FA8DC"/>
                          </a:solidFill>
                          <a:latin typeface="Arvo"/>
                          <a:ea typeface="Arvo"/>
                          <a:cs typeface="Arvo"/>
                          <a:sym typeface="Arvo"/>
                        </a:rPr>
                        <a:t>International Children's Digital Library</a:t>
                      </a:r>
                      <a:endParaRPr sz="1400" u="none" cap="none" strike="noStrike">
                        <a:solidFill>
                          <a:srgbClr val="6FA8DC"/>
                        </a:solidFill>
                        <a:latin typeface="Arvo"/>
                        <a:ea typeface="Arvo"/>
                        <a:cs typeface="Arvo"/>
                        <a:sym typeface="Arvo"/>
                      </a:endParaRPr>
                    </a:p>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rgbClr val="6FA8DC"/>
                          </a:solidFill>
                          <a:latin typeface="Arvo"/>
                          <a:ea typeface="Arvo"/>
                          <a:cs typeface="Arvo"/>
                          <a:sym typeface="Arvo"/>
                        </a:rPr>
                        <a:t>(ICDL)</a:t>
                      </a:r>
                      <a:endParaRPr sz="1400" u="none" cap="none" strike="noStrike">
                        <a:solidFill>
                          <a:srgbClr val="6FA8DC"/>
                        </a:solidFill>
                        <a:latin typeface="Arvo"/>
                        <a:ea typeface="Arvo"/>
                        <a:cs typeface="Arvo"/>
                        <a:sym typeface="Arvo"/>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rPr lang="en" sz="1600" u="none" cap="none" strike="noStrike">
                          <a:solidFill>
                            <a:srgbClr val="6FA8DC"/>
                          </a:solidFill>
                          <a:latin typeface="Arvo"/>
                          <a:ea typeface="Arvo"/>
                          <a:cs typeface="Arvo"/>
                          <a:sym typeface="Arvo"/>
                        </a:rPr>
                        <a:t>Asia for Kids</a:t>
                      </a:r>
                      <a:endParaRPr sz="1600" u="none" cap="none" strike="noStrike">
                        <a:solidFill>
                          <a:srgbClr val="6FA8DC"/>
                        </a:solidFill>
                        <a:latin typeface="Arvo"/>
                        <a:ea typeface="Arvo"/>
                        <a:cs typeface="Arvo"/>
                        <a:sym typeface="Arvo"/>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rPr lang="en" sz="1600" u="none" cap="none" strike="noStrike">
                          <a:solidFill>
                            <a:srgbClr val="6FA8DC"/>
                          </a:solidFill>
                          <a:latin typeface="Arvo"/>
                          <a:ea typeface="Arvo"/>
                          <a:cs typeface="Arvo"/>
                          <a:sym typeface="Arvo"/>
                        </a:rPr>
                        <a:t>East West Discovery Press</a:t>
                      </a:r>
                      <a:endParaRPr sz="1600" u="none" cap="none" strike="noStrike">
                        <a:solidFill>
                          <a:srgbClr val="6FA8DC"/>
                        </a:solidFill>
                        <a:latin typeface="Arvo"/>
                        <a:ea typeface="Arvo"/>
                        <a:cs typeface="Arvo"/>
                        <a:sym typeface="Arvo"/>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rPr lang="en" sz="1600" u="none" cap="none" strike="noStrike">
                          <a:solidFill>
                            <a:srgbClr val="6FA8DC"/>
                          </a:solidFill>
                          <a:latin typeface="Arvo"/>
                          <a:ea typeface="Arvo"/>
                          <a:cs typeface="Arvo"/>
                          <a:sym typeface="Arvo"/>
                        </a:rPr>
                        <a:t>Pan Asian Publications</a:t>
                      </a:r>
                      <a:endParaRPr sz="1600" u="none" cap="none" strike="noStrike">
                        <a:solidFill>
                          <a:srgbClr val="6FA8DC"/>
                        </a:solidFill>
                        <a:latin typeface="Arvo"/>
                        <a:ea typeface="Arvo"/>
                        <a:cs typeface="Arvo"/>
                        <a:sym typeface="Arvo"/>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0275">
                <a:tc>
                  <a:txBody>
                    <a:bodyPr>
                      <a:noAutofit/>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4D778A"/>
                          </a:solidFill>
                          <a:latin typeface="Muli"/>
                          <a:ea typeface="Muli"/>
                          <a:cs typeface="Muli"/>
                          <a:sym typeface="Muli"/>
                        </a:rPr>
                        <a:t>Application of artificial intelligence</a:t>
                      </a:r>
                      <a:endParaRPr b="1" sz="1200" u="none" cap="none" strike="noStrike">
                        <a:solidFill>
                          <a:srgbClr val="4D778A"/>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7198A9">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4D778A"/>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EFEFEF"/>
                      </a:solidFill>
                      <a:prstDash val="solid"/>
                      <a:round/>
                      <a:headEnd len="sm" w="sm" type="none"/>
                      <a:tailEnd len="sm" w="sm" type="none"/>
                    </a:lnB>
                    <a:solidFill>
                      <a:srgbClr val="EAD1D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r>
              <a:tr h="594050">
                <a:tc>
                  <a:txBody>
                    <a:bodyPr>
                      <a:noAutofit/>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4D778A"/>
                          </a:solidFill>
                          <a:latin typeface="Muli"/>
                          <a:ea typeface="Muli"/>
                          <a:cs typeface="Muli"/>
                          <a:sym typeface="Muli"/>
                        </a:rPr>
                        <a:t>E-books</a:t>
                      </a:r>
                      <a:endParaRPr b="1" sz="1200" u="none" cap="none" strike="noStrike">
                        <a:solidFill>
                          <a:srgbClr val="4D778A"/>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4D778A"/>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AD1D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rPr b="1" lang="en" sz="900" u="none" cap="none" strike="noStrike">
                          <a:solidFill>
                            <a:srgbClr val="6FA8DC"/>
                          </a:solidFill>
                          <a:latin typeface="Muli"/>
                          <a:ea typeface="Muli"/>
                          <a:cs typeface="Muli"/>
                          <a:sym typeface="Muli"/>
                        </a:rPr>
                        <a:t>Sell a single/Bilingual eBook through Amazon</a:t>
                      </a:r>
                      <a:endParaRPr b="1" sz="9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r>
              <a:tr h="507350">
                <a:tc>
                  <a:txBody>
                    <a:bodyPr>
                      <a:noAutofit/>
                    </a:bodyPr>
                    <a:lstStyle/>
                    <a:p>
                      <a:pPr indent="0" lvl="0" marL="0" marR="0" rtl="0" algn="ctr">
                        <a:lnSpc>
                          <a:spcPct val="100000"/>
                        </a:lnSpc>
                        <a:spcBef>
                          <a:spcPts val="0"/>
                        </a:spcBef>
                        <a:spcAft>
                          <a:spcPts val="0"/>
                        </a:spcAft>
                        <a:buClr>
                          <a:schemeClr val="dk1"/>
                        </a:buClr>
                        <a:buSzPts val="1100"/>
                        <a:buFont typeface="Arial"/>
                        <a:buNone/>
                      </a:pPr>
                      <a:r>
                        <a:rPr b="1" lang="en" sz="1200" u="none" cap="none" strike="noStrike">
                          <a:solidFill>
                            <a:srgbClr val="4D778A"/>
                          </a:solidFill>
                          <a:latin typeface="Muli"/>
                          <a:ea typeface="Muli"/>
                          <a:cs typeface="Muli"/>
                          <a:sym typeface="Muli"/>
                        </a:rPr>
                        <a:t>Printed books</a:t>
                      </a:r>
                      <a:endParaRPr b="1" sz="1200" u="none" cap="none" strike="noStrike">
                        <a:solidFill>
                          <a:srgbClr val="4D778A"/>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700"/>
                        <a:buFont typeface="Arial"/>
                        <a:buNone/>
                      </a:pPr>
                      <a:r>
                        <a:t/>
                      </a:r>
                      <a:endParaRPr b="1" sz="1700" u="none" cap="none" strike="noStrike">
                        <a:solidFill>
                          <a:srgbClr val="4D778A"/>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AD1DC"/>
                    </a:solidFill>
                  </a:tcPr>
                </a:tc>
                <a:tc>
                  <a:txBody>
                    <a:bodyPr>
                      <a:noAutofit/>
                    </a:bodyPr>
                    <a:lstStyle/>
                    <a:p>
                      <a:pPr indent="0" lvl="0" marL="0" marR="0" rtl="0" algn="ctr">
                        <a:lnSpc>
                          <a:spcPct val="100000"/>
                        </a:lnSpc>
                        <a:spcBef>
                          <a:spcPts val="0"/>
                        </a:spcBef>
                        <a:spcAft>
                          <a:spcPts val="0"/>
                        </a:spcAft>
                        <a:buClr>
                          <a:srgbClr val="000000"/>
                        </a:buClr>
                        <a:buSzPts val="17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7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t/>
                      </a:r>
                      <a:endParaRPr b="1" sz="17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r>
              <a:tr h="530800">
                <a:tc>
                  <a:txBody>
                    <a:bodyPr>
                      <a:noAutofit/>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4D778A"/>
                          </a:solidFill>
                          <a:latin typeface="Muli"/>
                          <a:ea typeface="Muli"/>
                          <a:cs typeface="Muli"/>
                          <a:sym typeface="Muli"/>
                        </a:rPr>
                        <a:t>Online platform</a:t>
                      </a:r>
                      <a:endParaRPr b="1" sz="1200" u="none" cap="none" strike="noStrike">
                        <a:solidFill>
                          <a:srgbClr val="4D778A"/>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300" u="none" cap="none" strike="noStrike">
                        <a:solidFill>
                          <a:srgbClr val="4D778A"/>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AD1DC"/>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300" u="none" cap="none" strike="noStrike">
                        <a:solidFill>
                          <a:srgbClr val="6FA8DC"/>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t/>
                      </a:r>
                      <a:endParaRPr b="1" sz="13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b="1" sz="13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t/>
                      </a:r>
                      <a:endParaRPr b="1" sz="13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tcPr>
                </a:tc>
              </a:tr>
              <a:tr h="530800">
                <a:tc>
                  <a:txBody>
                    <a:bodyPr>
                      <a:noAutofit/>
                    </a:bodyPr>
                    <a:lstStyle/>
                    <a:p>
                      <a:pPr indent="50800" lvl="0" marL="0" marR="0" rtl="0" algn="ctr">
                        <a:lnSpc>
                          <a:spcPct val="115000"/>
                        </a:lnSpc>
                        <a:spcBef>
                          <a:spcPts val="0"/>
                        </a:spcBef>
                        <a:spcAft>
                          <a:spcPts val="0"/>
                        </a:spcAft>
                        <a:buClr>
                          <a:schemeClr val="dk1"/>
                        </a:buClr>
                        <a:buSzPts val="1100"/>
                        <a:buFont typeface="Arial"/>
                        <a:buNone/>
                      </a:pPr>
                      <a:r>
                        <a:rPr b="1" lang="en" sz="1200" u="none" cap="none" strike="noStrike">
                          <a:solidFill>
                            <a:srgbClr val="4D778A"/>
                          </a:solidFill>
                          <a:latin typeface="Muli"/>
                          <a:ea typeface="Muli"/>
                          <a:cs typeface="Muli"/>
                          <a:sym typeface="Muli"/>
                        </a:rPr>
                        <a:t>Application</a:t>
                      </a:r>
                      <a:endParaRPr b="1" sz="1200" u="none" cap="none" strike="noStrike">
                        <a:solidFill>
                          <a:srgbClr val="4D778A"/>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1700"/>
                        <a:buFont typeface="Arial"/>
                        <a:buNone/>
                      </a:pPr>
                      <a:r>
                        <a:rPr b="1" lang="en" sz="1200" u="none" cap="none" strike="noStrike">
                          <a:solidFill>
                            <a:srgbClr val="6FA8DC"/>
                          </a:solidFill>
                          <a:latin typeface="Muli"/>
                          <a:ea typeface="Muli"/>
                          <a:cs typeface="Muli"/>
                          <a:sym typeface="Muli"/>
                        </a:rPr>
                        <a:t>iOS and android</a:t>
                      </a:r>
                      <a:endParaRPr b="1" sz="1200" u="none" cap="none" strike="noStrike">
                        <a:solidFill>
                          <a:srgbClr val="6FA8DC"/>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AD1DC"/>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 sz="1200" u="none" cap="none" strike="noStrike">
                          <a:solidFill>
                            <a:srgbClr val="6FA8DC"/>
                          </a:solidFill>
                          <a:latin typeface="Muli"/>
                          <a:ea typeface="Muli"/>
                          <a:cs typeface="Muli"/>
                          <a:sym typeface="Muli"/>
                        </a:rPr>
                        <a:t>iOS only</a:t>
                      </a:r>
                      <a:endParaRPr b="1" sz="1200" u="none" cap="none" strike="noStrike">
                        <a:solidFill>
                          <a:srgbClr val="6FA8DC"/>
                        </a:solidFill>
                        <a:latin typeface="Muli"/>
                        <a:ea typeface="Muli"/>
                        <a:cs typeface="Muli"/>
                        <a:sym typeface="Muli"/>
                      </a:endParaRPr>
                    </a:p>
                  </a:txBody>
                  <a:tcPr marT="68575" marB="68575" marR="91425" marL="91425" anchor="ctr">
                    <a:lnL cap="flat" cmpd="sng" w="9525">
                      <a:solidFill>
                        <a:srgbClr val="EFEFEF"/>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2300"/>
                        <a:buFont typeface="Arial"/>
                        <a:buNone/>
                      </a:pPr>
                      <a:r>
                        <a:t/>
                      </a:r>
                      <a:endParaRPr b="1" sz="23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2300"/>
                        <a:buFont typeface="Arial"/>
                        <a:buNone/>
                      </a:pPr>
                      <a:r>
                        <a:t/>
                      </a:r>
                      <a:endParaRPr b="1" sz="23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c>
                  <a:txBody>
                    <a:bodyPr>
                      <a:noAutofit/>
                    </a:bodyPr>
                    <a:lstStyle/>
                    <a:p>
                      <a:pPr indent="0" lvl="0" marL="0" marR="0" rtl="0" algn="ctr">
                        <a:lnSpc>
                          <a:spcPct val="100000"/>
                        </a:lnSpc>
                        <a:spcBef>
                          <a:spcPts val="0"/>
                        </a:spcBef>
                        <a:spcAft>
                          <a:spcPts val="0"/>
                        </a:spcAft>
                        <a:buClr>
                          <a:srgbClr val="000000"/>
                        </a:buClr>
                        <a:buSzPts val="2300"/>
                        <a:buFont typeface="Arial"/>
                        <a:buNone/>
                      </a:pPr>
                      <a:r>
                        <a:t/>
                      </a:r>
                      <a:endParaRPr b="1" sz="2300" u="none" cap="none" strike="noStrike">
                        <a:solidFill>
                          <a:srgbClr val="6FA8DC"/>
                        </a:solidFill>
                        <a:latin typeface="Muli"/>
                        <a:ea typeface="Muli"/>
                        <a:cs typeface="Muli"/>
                        <a:sym typeface="Muli"/>
                      </a:endParaRPr>
                    </a:p>
                  </a:txBody>
                  <a:tcPr marT="68575" marB="68575" marR="91425" marL="91425" anchor="ctr">
                    <a:lnL cap="flat" cmpd="sng" w="9525">
                      <a:solidFill>
                        <a:srgbClr val="CEDBE0">
                          <a:alpha val="0"/>
                        </a:srgbClr>
                      </a:solidFill>
                      <a:prstDash val="solid"/>
                      <a:round/>
                      <a:headEnd len="sm" w="sm" type="none"/>
                      <a:tailEnd len="sm" w="sm" type="none"/>
                    </a:lnL>
                    <a:lnR cap="flat" cmpd="sng" w="9525">
                      <a:solidFill>
                        <a:srgbClr val="CEDBE0">
                          <a:alpha val="0"/>
                        </a:srgbClr>
                      </a:solidFill>
                      <a:prstDash val="solid"/>
                      <a:round/>
                      <a:headEnd len="sm" w="sm" type="none"/>
                      <a:tailEnd len="sm" w="sm" type="none"/>
                    </a:lnR>
                    <a:lnT cap="flat" cmpd="sng" w="9525">
                      <a:solidFill>
                        <a:srgbClr val="CEDBE0">
                          <a:alpha val="0"/>
                        </a:srgbClr>
                      </a:solidFill>
                      <a:prstDash val="solid"/>
                      <a:round/>
                      <a:headEnd len="sm" w="sm" type="none"/>
                      <a:tailEnd len="sm" w="sm" type="none"/>
                    </a:lnT>
                    <a:lnB cap="flat" cmpd="sng" w="9525">
                      <a:solidFill>
                        <a:srgbClr val="CEDBE0">
                          <a:alpha val="0"/>
                        </a:srgbClr>
                      </a:solidFill>
                      <a:prstDash val="solid"/>
                      <a:round/>
                      <a:headEnd len="sm" w="sm" type="none"/>
                      <a:tailEnd len="sm" w="sm" type="none"/>
                    </a:lnB>
                    <a:solidFill>
                      <a:srgbClr val="FFF2CC"/>
                    </a:solidFill>
                  </a:tcPr>
                </a:tc>
              </a:tr>
            </a:tbl>
          </a:graphicData>
        </a:graphic>
      </p:graphicFrame>
      <p:pic>
        <p:nvPicPr>
          <p:cNvPr id="1024" name="Google Shape;1024;p53"/>
          <p:cNvPicPr preferRelativeResize="0"/>
          <p:nvPr/>
        </p:nvPicPr>
        <p:blipFill rotWithShape="1">
          <a:blip r:embed="rId3">
            <a:alphaModFix/>
          </a:blip>
          <a:srcRect b="0" l="0" r="0" t="0"/>
          <a:stretch/>
        </p:blipFill>
        <p:spPr>
          <a:xfrm>
            <a:off x="4911815" y="502611"/>
            <a:ext cx="1066800" cy="344525"/>
          </a:xfrm>
          <a:prstGeom prst="rect">
            <a:avLst/>
          </a:prstGeom>
          <a:noFill/>
          <a:ln>
            <a:noFill/>
          </a:ln>
        </p:spPr>
      </p:pic>
      <p:pic>
        <p:nvPicPr>
          <p:cNvPr id="1025" name="Google Shape;1025;p53"/>
          <p:cNvPicPr preferRelativeResize="0"/>
          <p:nvPr/>
        </p:nvPicPr>
        <p:blipFill rotWithShape="1">
          <a:blip r:embed="rId4">
            <a:alphaModFix/>
          </a:blip>
          <a:srcRect b="0" l="0" r="0" t="0"/>
          <a:stretch/>
        </p:blipFill>
        <p:spPr>
          <a:xfrm>
            <a:off x="6340028" y="491140"/>
            <a:ext cx="1066800" cy="344525"/>
          </a:xfrm>
          <a:prstGeom prst="rect">
            <a:avLst/>
          </a:prstGeom>
          <a:noFill/>
          <a:ln>
            <a:noFill/>
          </a:ln>
        </p:spPr>
      </p:pic>
      <p:pic>
        <p:nvPicPr>
          <p:cNvPr id="1026" name="Google Shape;1026;p53"/>
          <p:cNvPicPr preferRelativeResize="0"/>
          <p:nvPr/>
        </p:nvPicPr>
        <p:blipFill rotWithShape="1">
          <a:blip r:embed="rId5">
            <a:alphaModFix/>
          </a:blip>
          <a:srcRect b="0" l="0" r="0" t="0"/>
          <a:stretch/>
        </p:blipFill>
        <p:spPr>
          <a:xfrm>
            <a:off x="7778400" y="502610"/>
            <a:ext cx="1046550" cy="344525"/>
          </a:xfrm>
          <a:prstGeom prst="rect">
            <a:avLst/>
          </a:prstGeom>
          <a:noFill/>
          <a:ln>
            <a:noFill/>
          </a:ln>
        </p:spPr>
      </p:pic>
      <p:pic>
        <p:nvPicPr>
          <p:cNvPr id="1027" name="Google Shape;1027;p53"/>
          <p:cNvPicPr preferRelativeResize="0"/>
          <p:nvPr/>
        </p:nvPicPr>
        <p:blipFill rotWithShape="1">
          <a:blip r:embed="rId6">
            <a:alphaModFix/>
          </a:blip>
          <a:srcRect b="0" l="0" r="0" t="0"/>
          <a:stretch/>
        </p:blipFill>
        <p:spPr>
          <a:xfrm>
            <a:off x="3520324" y="438830"/>
            <a:ext cx="820099" cy="449146"/>
          </a:xfrm>
          <a:prstGeom prst="rect">
            <a:avLst/>
          </a:prstGeom>
          <a:noFill/>
          <a:ln>
            <a:noFill/>
          </a:ln>
        </p:spPr>
      </p:pic>
      <p:pic>
        <p:nvPicPr>
          <p:cNvPr id="1028" name="Google Shape;1028;p53"/>
          <p:cNvPicPr preferRelativeResize="0"/>
          <p:nvPr/>
        </p:nvPicPr>
        <p:blipFill rotWithShape="1">
          <a:blip r:embed="rId7">
            <a:alphaModFix/>
          </a:blip>
          <a:srcRect b="0" l="0" r="0" t="0"/>
          <a:stretch/>
        </p:blipFill>
        <p:spPr>
          <a:xfrm>
            <a:off x="2210800" y="2094506"/>
            <a:ext cx="457199" cy="457199"/>
          </a:xfrm>
          <a:prstGeom prst="rect">
            <a:avLst/>
          </a:prstGeom>
          <a:noFill/>
          <a:ln>
            <a:noFill/>
          </a:ln>
        </p:spPr>
      </p:pic>
      <p:pic>
        <p:nvPicPr>
          <p:cNvPr id="1029" name="Google Shape;1029;p53"/>
          <p:cNvPicPr preferRelativeResize="0"/>
          <p:nvPr/>
        </p:nvPicPr>
        <p:blipFill rotWithShape="1">
          <a:blip r:embed="rId8">
            <a:alphaModFix/>
          </a:blip>
          <a:srcRect b="0" l="0" r="0" t="0"/>
          <a:stretch/>
        </p:blipFill>
        <p:spPr>
          <a:xfrm>
            <a:off x="3733950" y="2117369"/>
            <a:ext cx="411480" cy="411480"/>
          </a:xfrm>
          <a:prstGeom prst="rect">
            <a:avLst/>
          </a:prstGeom>
          <a:noFill/>
          <a:ln>
            <a:noFill/>
          </a:ln>
        </p:spPr>
      </p:pic>
      <p:pic>
        <p:nvPicPr>
          <p:cNvPr id="1030" name="Google Shape;1030;p53"/>
          <p:cNvPicPr preferRelativeResize="0"/>
          <p:nvPr/>
        </p:nvPicPr>
        <p:blipFill rotWithShape="1">
          <a:blip r:embed="rId8">
            <a:alphaModFix/>
          </a:blip>
          <a:srcRect b="0" l="0" r="0" t="0"/>
          <a:stretch/>
        </p:blipFill>
        <p:spPr>
          <a:xfrm>
            <a:off x="8036813" y="2117356"/>
            <a:ext cx="411480" cy="411480"/>
          </a:xfrm>
          <a:prstGeom prst="rect">
            <a:avLst/>
          </a:prstGeom>
          <a:noFill/>
          <a:ln>
            <a:noFill/>
          </a:ln>
        </p:spPr>
      </p:pic>
      <p:pic>
        <p:nvPicPr>
          <p:cNvPr id="1031" name="Google Shape;1031;p53"/>
          <p:cNvPicPr preferRelativeResize="0"/>
          <p:nvPr/>
        </p:nvPicPr>
        <p:blipFill rotWithShape="1">
          <a:blip r:embed="rId8">
            <a:alphaModFix/>
          </a:blip>
          <a:srcRect b="0" l="0" r="0" t="0"/>
          <a:stretch/>
        </p:blipFill>
        <p:spPr>
          <a:xfrm>
            <a:off x="6624100" y="2744544"/>
            <a:ext cx="411480" cy="411480"/>
          </a:xfrm>
          <a:prstGeom prst="rect">
            <a:avLst/>
          </a:prstGeom>
          <a:noFill/>
          <a:ln>
            <a:noFill/>
          </a:ln>
        </p:spPr>
      </p:pic>
      <p:pic>
        <p:nvPicPr>
          <p:cNvPr id="1032" name="Google Shape;1032;p53"/>
          <p:cNvPicPr preferRelativeResize="0"/>
          <p:nvPr/>
        </p:nvPicPr>
        <p:blipFill rotWithShape="1">
          <a:blip r:embed="rId8">
            <a:alphaModFix/>
          </a:blip>
          <a:srcRect b="0" l="0" r="0" t="0"/>
          <a:stretch/>
        </p:blipFill>
        <p:spPr>
          <a:xfrm>
            <a:off x="6624088" y="2138369"/>
            <a:ext cx="411480" cy="411480"/>
          </a:xfrm>
          <a:prstGeom prst="rect">
            <a:avLst/>
          </a:prstGeom>
          <a:noFill/>
          <a:ln>
            <a:noFill/>
          </a:ln>
        </p:spPr>
      </p:pic>
      <p:pic>
        <p:nvPicPr>
          <p:cNvPr id="1033" name="Google Shape;1033;p53"/>
          <p:cNvPicPr preferRelativeResize="0"/>
          <p:nvPr/>
        </p:nvPicPr>
        <p:blipFill rotWithShape="1">
          <a:blip r:embed="rId8">
            <a:alphaModFix/>
          </a:blip>
          <a:srcRect b="0" l="0" r="0" t="0"/>
          <a:stretch/>
        </p:blipFill>
        <p:spPr>
          <a:xfrm>
            <a:off x="3733938" y="3250248"/>
            <a:ext cx="411480" cy="411480"/>
          </a:xfrm>
          <a:prstGeom prst="rect">
            <a:avLst/>
          </a:prstGeom>
          <a:noFill/>
          <a:ln>
            <a:noFill/>
          </a:ln>
        </p:spPr>
      </p:pic>
      <p:pic>
        <p:nvPicPr>
          <p:cNvPr id="1034" name="Google Shape;1034;p53"/>
          <p:cNvPicPr preferRelativeResize="0"/>
          <p:nvPr/>
        </p:nvPicPr>
        <p:blipFill rotWithShape="1">
          <a:blip r:embed="rId8">
            <a:alphaModFix/>
          </a:blip>
          <a:srcRect b="0" l="0" r="0" t="0"/>
          <a:stretch/>
        </p:blipFill>
        <p:spPr>
          <a:xfrm>
            <a:off x="5211375" y="2117369"/>
            <a:ext cx="411480" cy="411480"/>
          </a:xfrm>
          <a:prstGeom prst="rect">
            <a:avLst/>
          </a:prstGeom>
          <a:noFill/>
          <a:ln>
            <a:noFill/>
          </a:ln>
        </p:spPr>
      </p:pic>
      <p:pic>
        <p:nvPicPr>
          <p:cNvPr id="1035" name="Google Shape;1035;p53"/>
          <p:cNvPicPr preferRelativeResize="0"/>
          <p:nvPr/>
        </p:nvPicPr>
        <p:blipFill rotWithShape="1">
          <a:blip r:embed="rId7">
            <a:alphaModFix/>
          </a:blip>
          <a:srcRect b="0" l="0" r="0" t="0"/>
          <a:stretch/>
        </p:blipFill>
        <p:spPr>
          <a:xfrm>
            <a:off x="2213113" y="3227386"/>
            <a:ext cx="457199" cy="457199"/>
          </a:xfrm>
          <a:prstGeom prst="rect">
            <a:avLst/>
          </a:prstGeom>
          <a:noFill/>
          <a:ln>
            <a:noFill/>
          </a:ln>
        </p:spPr>
      </p:pic>
      <p:pic>
        <p:nvPicPr>
          <p:cNvPr id="1036" name="Google Shape;1036;p53"/>
          <p:cNvPicPr preferRelativeResize="0"/>
          <p:nvPr/>
        </p:nvPicPr>
        <p:blipFill rotWithShape="1">
          <a:blip r:embed="rId7">
            <a:alphaModFix/>
          </a:blip>
          <a:srcRect b="0" l="0" r="0" t="0"/>
          <a:stretch/>
        </p:blipFill>
        <p:spPr>
          <a:xfrm>
            <a:off x="2205563" y="2721682"/>
            <a:ext cx="457199" cy="457199"/>
          </a:xfrm>
          <a:prstGeom prst="rect">
            <a:avLst/>
          </a:prstGeom>
          <a:noFill/>
          <a:ln>
            <a:noFill/>
          </a:ln>
        </p:spPr>
      </p:pic>
      <p:pic>
        <p:nvPicPr>
          <p:cNvPr id="1037" name="Google Shape;1037;p53"/>
          <p:cNvPicPr preferRelativeResize="0"/>
          <p:nvPr/>
        </p:nvPicPr>
        <p:blipFill rotWithShape="1">
          <a:blip r:embed="rId7">
            <a:alphaModFix/>
          </a:blip>
          <a:srcRect b="0" l="0" r="0" t="0"/>
          <a:stretch/>
        </p:blipFill>
        <p:spPr>
          <a:xfrm>
            <a:off x="3711088" y="2709832"/>
            <a:ext cx="457199" cy="457199"/>
          </a:xfrm>
          <a:prstGeom prst="rect">
            <a:avLst/>
          </a:prstGeom>
          <a:noFill/>
          <a:ln>
            <a:noFill/>
          </a:ln>
        </p:spPr>
      </p:pic>
      <p:pic>
        <p:nvPicPr>
          <p:cNvPr id="1038" name="Google Shape;1038;p53"/>
          <p:cNvPicPr preferRelativeResize="0"/>
          <p:nvPr/>
        </p:nvPicPr>
        <p:blipFill rotWithShape="1">
          <a:blip r:embed="rId7">
            <a:alphaModFix/>
          </a:blip>
          <a:srcRect b="0" l="0" r="0" t="0"/>
          <a:stretch/>
        </p:blipFill>
        <p:spPr>
          <a:xfrm>
            <a:off x="5209075" y="3227386"/>
            <a:ext cx="457199" cy="457199"/>
          </a:xfrm>
          <a:prstGeom prst="rect">
            <a:avLst/>
          </a:prstGeom>
          <a:noFill/>
          <a:ln>
            <a:noFill/>
          </a:ln>
        </p:spPr>
      </p:pic>
      <p:pic>
        <p:nvPicPr>
          <p:cNvPr id="1039" name="Google Shape;1039;p53"/>
          <p:cNvPicPr preferRelativeResize="0"/>
          <p:nvPr/>
        </p:nvPicPr>
        <p:blipFill rotWithShape="1">
          <a:blip r:embed="rId8">
            <a:alphaModFix/>
          </a:blip>
          <a:srcRect b="0" l="0" r="0" t="0"/>
          <a:stretch/>
        </p:blipFill>
        <p:spPr>
          <a:xfrm>
            <a:off x="6624100" y="3832106"/>
            <a:ext cx="411480" cy="411480"/>
          </a:xfrm>
          <a:prstGeom prst="rect">
            <a:avLst/>
          </a:prstGeom>
          <a:noFill/>
          <a:ln>
            <a:noFill/>
          </a:ln>
        </p:spPr>
      </p:pic>
      <p:pic>
        <p:nvPicPr>
          <p:cNvPr id="1040" name="Google Shape;1040;p53"/>
          <p:cNvPicPr preferRelativeResize="0"/>
          <p:nvPr/>
        </p:nvPicPr>
        <p:blipFill rotWithShape="1">
          <a:blip r:embed="rId8">
            <a:alphaModFix/>
          </a:blip>
          <a:srcRect b="0" l="0" r="0" t="0"/>
          <a:stretch/>
        </p:blipFill>
        <p:spPr>
          <a:xfrm>
            <a:off x="5239475" y="4419506"/>
            <a:ext cx="411480" cy="411480"/>
          </a:xfrm>
          <a:prstGeom prst="rect">
            <a:avLst/>
          </a:prstGeom>
          <a:noFill/>
          <a:ln>
            <a:noFill/>
          </a:ln>
        </p:spPr>
      </p:pic>
      <p:pic>
        <p:nvPicPr>
          <p:cNvPr id="1041" name="Google Shape;1041;p53"/>
          <p:cNvPicPr preferRelativeResize="0"/>
          <p:nvPr/>
        </p:nvPicPr>
        <p:blipFill rotWithShape="1">
          <a:blip r:embed="rId8">
            <a:alphaModFix/>
          </a:blip>
          <a:srcRect b="0" l="0" r="0" t="0"/>
          <a:stretch/>
        </p:blipFill>
        <p:spPr>
          <a:xfrm>
            <a:off x="6667688" y="4419494"/>
            <a:ext cx="411480" cy="411480"/>
          </a:xfrm>
          <a:prstGeom prst="rect">
            <a:avLst/>
          </a:prstGeom>
          <a:noFill/>
          <a:ln>
            <a:noFill/>
          </a:ln>
        </p:spPr>
      </p:pic>
      <p:pic>
        <p:nvPicPr>
          <p:cNvPr id="1042" name="Google Shape;1042;p53"/>
          <p:cNvPicPr preferRelativeResize="0"/>
          <p:nvPr/>
        </p:nvPicPr>
        <p:blipFill rotWithShape="1">
          <a:blip r:embed="rId8">
            <a:alphaModFix/>
          </a:blip>
          <a:srcRect b="0" l="0" r="0" t="0"/>
          <a:stretch/>
        </p:blipFill>
        <p:spPr>
          <a:xfrm>
            <a:off x="8095925" y="4409469"/>
            <a:ext cx="411480" cy="411480"/>
          </a:xfrm>
          <a:prstGeom prst="rect">
            <a:avLst/>
          </a:prstGeom>
          <a:noFill/>
          <a:ln>
            <a:noFill/>
          </a:ln>
        </p:spPr>
      </p:pic>
      <p:pic>
        <p:nvPicPr>
          <p:cNvPr id="1043" name="Google Shape;1043;p53"/>
          <p:cNvPicPr preferRelativeResize="0"/>
          <p:nvPr/>
        </p:nvPicPr>
        <p:blipFill rotWithShape="1">
          <a:blip r:embed="rId7">
            <a:alphaModFix/>
          </a:blip>
          <a:srcRect b="0" l="0" r="0" t="0"/>
          <a:stretch/>
        </p:blipFill>
        <p:spPr>
          <a:xfrm>
            <a:off x="5216613" y="2721694"/>
            <a:ext cx="457199" cy="457199"/>
          </a:xfrm>
          <a:prstGeom prst="rect">
            <a:avLst/>
          </a:prstGeom>
          <a:noFill/>
          <a:ln>
            <a:noFill/>
          </a:ln>
        </p:spPr>
      </p:pic>
      <p:pic>
        <p:nvPicPr>
          <p:cNvPr id="1044" name="Google Shape;1044;p53"/>
          <p:cNvPicPr preferRelativeResize="0"/>
          <p:nvPr/>
        </p:nvPicPr>
        <p:blipFill rotWithShape="1">
          <a:blip r:embed="rId7">
            <a:alphaModFix/>
          </a:blip>
          <a:srcRect b="0" l="0" r="0" t="0"/>
          <a:stretch/>
        </p:blipFill>
        <p:spPr>
          <a:xfrm>
            <a:off x="2213113" y="3813595"/>
            <a:ext cx="457199" cy="457199"/>
          </a:xfrm>
          <a:prstGeom prst="rect">
            <a:avLst/>
          </a:prstGeom>
          <a:noFill/>
          <a:ln>
            <a:noFill/>
          </a:ln>
        </p:spPr>
      </p:pic>
      <p:pic>
        <p:nvPicPr>
          <p:cNvPr id="1045" name="Google Shape;1045;p53"/>
          <p:cNvPicPr preferRelativeResize="0"/>
          <p:nvPr/>
        </p:nvPicPr>
        <p:blipFill rotWithShape="1">
          <a:blip r:embed="rId7">
            <a:alphaModFix/>
          </a:blip>
          <a:srcRect b="0" l="0" r="0" t="0"/>
          <a:stretch/>
        </p:blipFill>
        <p:spPr>
          <a:xfrm>
            <a:off x="3701775" y="3836445"/>
            <a:ext cx="457199" cy="457199"/>
          </a:xfrm>
          <a:prstGeom prst="rect">
            <a:avLst/>
          </a:prstGeom>
          <a:noFill/>
          <a:ln>
            <a:noFill/>
          </a:ln>
        </p:spPr>
      </p:pic>
      <p:pic>
        <p:nvPicPr>
          <p:cNvPr id="1046" name="Google Shape;1046;p53"/>
          <p:cNvPicPr preferRelativeResize="0"/>
          <p:nvPr/>
        </p:nvPicPr>
        <p:blipFill rotWithShape="1">
          <a:blip r:embed="rId8">
            <a:alphaModFix/>
          </a:blip>
          <a:srcRect b="0" l="0" r="0" t="0"/>
          <a:stretch/>
        </p:blipFill>
        <p:spPr>
          <a:xfrm>
            <a:off x="5190450" y="3836444"/>
            <a:ext cx="411480" cy="411480"/>
          </a:xfrm>
          <a:prstGeom prst="rect">
            <a:avLst/>
          </a:prstGeom>
          <a:noFill/>
          <a:ln>
            <a:noFill/>
          </a:ln>
        </p:spPr>
      </p:pic>
      <p:pic>
        <p:nvPicPr>
          <p:cNvPr id="1047" name="Google Shape;1047;p53"/>
          <p:cNvPicPr preferRelativeResize="0"/>
          <p:nvPr/>
        </p:nvPicPr>
        <p:blipFill rotWithShape="1">
          <a:blip r:embed="rId8">
            <a:alphaModFix/>
          </a:blip>
          <a:srcRect b="0" l="0" r="0" t="0"/>
          <a:stretch/>
        </p:blipFill>
        <p:spPr>
          <a:xfrm>
            <a:off x="8057750" y="3832106"/>
            <a:ext cx="411480" cy="411480"/>
          </a:xfrm>
          <a:prstGeom prst="rect">
            <a:avLst/>
          </a:prstGeom>
          <a:noFill/>
          <a:ln>
            <a:noFill/>
          </a:ln>
        </p:spPr>
      </p:pic>
      <p:pic>
        <p:nvPicPr>
          <p:cNvPr id="1048" name="Google Shape;1048;p53"/>
          <p:cNvPicPr preferRelativeResize="0"/>
          <p:nvPr/>
        </p:nvPicPr>
        <p:blipFill rotWithShape="1">
          <a:blip r:embed="rId7">
            <a:alphaModFix/>
          </a:blip>
          <a:srcRect b="0" l="0" r="0" t="0"/>
          <a:stretch/>
        </p:blipFill>
        <p:spPr>
          <a:xfrm>
            <a:off x="6601238" y="3237586"/>
            <a:ext cx="457199" cy="457199"/>
          </a:xfrm>
          <a:prstGeom prst="rect">
            <a:avLst/>
          </a:prstGeom>
          <a:noFill/>
          <a:ln>
            <a:noFill/>
          </a:ln>
        </p:spPr>
      </p:pic>
      <p:sp>
        <p:nvSpPr>
          <p:cNvPr id="1049" name="Google Shape;1049;p53"/>
          <p:cNvSpPr txBox="1"/>
          <p:nvPr/>
        </p:nvSpPr>
        <p:spPr>
          <a:xfrm>
            <a:off x="199800" y="4791400"/>
            <a:ext cx="87444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000000"/>
                </a:solidFill>
                <a:latin typeface="Arial"/>
                <a:ea typeface="Arial"/>
                <a:cs typeface="Arial"/>
                <a:sym typeface="Arial"/>
              </a:rPr>
              <a:t>Source: </a:t>
            </a:r>
            <a:r>
              <a:rPr b="0" i="0" lang="en" sz="600" u="sng" cap="none" strike="noStrike">
                <a:solidFill>
                  <a:schemeClr val="hlink"/>
                </a:solidFill>
                <a:latin typeface="Arial"/>
                <a:ea typeface="Arial"/>
                <a:cs typeface="Arial"/>
                <a:sym typeface="Arial"/>
                <a:hlinkClick r:id="rId9"/>
              </a:rPr>
              <a:t>http://en.childrenslibrary.org/</a:t>
            </a:r>
            <a:r>
              <a:rPr b="0" i="0" lang="en" sz="600" u="none" cap="none" strike="noStrike">
                <a:solidFill>
                  <a:srgbClr val="000000"/>
                </a:solidFill>
                <a:latin typeface="Arial"/>
                <a:ea typeface="Arial"/>
                <a:cs typeface="Arial"/>
                <a:sym typeface="Arial"/>
              </a:rPr>
              <a:t>; </a:t>
            </a:r>
            <a:r>
              <a:rPr b="0" i="0" lang="en" sz="600" u="sng" cap="none" strike="noStrike">
                <a:solidFill>
                  <a:schemeClr val="hlink"/>
                </a:solidFill>
                <a:latin typeface="Arial"/>
                <a:ea typeface="Arial"/>
                <a:cs typeface="Arial"/>
                <a:sym typeface="Arial"/>
                <a:hlinkClick r:id="rId10"/>
              </a:rPr>
              <a:t>https://itunes.apple.com/us/app/icdl-free-books-for-children-international-childrens/id363731638?mt=8</a:t>
            </a:r>
            <a:r>
              <a:rPr b="0" i="0" lang="en" sz="600" u="none" cap="none" strike="noStrike">
                <a:solidFill>
                  <a:srgbClr val="000000"/>
                </a:solidFill>
                <a:latin typeface="Arial"/>
                <a:ea typeface="Arial"/>
                <a:cs typeface="Arial"/>
                <a:sym typeface="Arial"/>
              </a:rPr>
              <a:t>; </a:t>
            </a:r>
            <a:r>
              <a:rPr b="0" i="0" lang="en" sz="600" u="sng" cap="none" strike="noStrike">
                <a:solidFill>
                  <a:schemeClr val="hlink"/>
                </a:solidFill>
                <a:latin typeface="Arial"/>
                <a:ea typeface="Arial"/>
                <a:cs typeface="Arial"/>
                <a:sym typeface="Arial"/>
                <a:hlinkClick r:id="rId11"/>
              </a:rPr>
              <a:t>http://en.childrenslibrary.org/</a:t>
            </a:r>
            <a:r>
              <a:rPr b="0" i="0" lang="en" sz="600" u="none" cap="none" strike="noStrike">
                <a:solidFill>
                  <a:srgbClr val="000000"/>
                </a:solidFill>
                <a:latin typeface="Arial"/>
                <a:ea typeface="Arial"/>
                <a:cs typeface="Arial"/>
                <a:sym typeface="Arial"/>
              </a:rPr>
              <a:t>; </a:t>
            </a:r>
            <a:r>
              <a:rPr b="0" i="0" lang="en" sz="600" u="sng" cap="none" strike="noStrike">
                <a:solidFill>
                  <a:schemeClr val="hlink"/>
                </a:solidFill>
                <a:latin typeface="Arial"/>
                <a:ea typeface="Arial"/>
                <a:cs typeface="Arial"/>
                <a:sym typeface="Arial"/>
                <a:hlinkClick r:id="rId12"/>
              </a:rPr>
              <a:t>http://www.afk.com/</a:t>
            </a:r>
            <a:r>
              <a:rPr b="0" i="0" lang="en" sz="600" u="none" cap="none" strike="noStrike">
                <a:solidFill>
                  <a:srgbClr val="000000"/>
                </a:solidFill>
                <a:latin typeface="Arial"/>
                <a:ea typeface="Arial"/>
                <a:cs typeface="Arial"/>
                <a:sym typeface="Arial"/>
              </a:rPr>
              <a:t>; </a:t>
            </a:r>
            <a:r>
              <a:rPr b="0" i="0" lang="en" sz="600" u="sng" cap="none" strike="noStrike">
                <a:solidFill>
                  <a:schemeClr val="hlink"/>
                </a:solidFill>
                <a:latin typeface="Arial"/>
                <a:ea typeface="Arial"/>
                <a:cs typeface="Arial"/>
                <a:sym typeface="Arial"/>
                <a:hlinkClick r:id="rId13"/>
              </a:rPr>
              <a:t>http://www.eastwestdiscovery.com/bookstore.asp</a:t>
            </a:r>
            <a:r>
              <a:rPr b="0" i="0" lang="en" sz="600" u="none" cap="none" strike="noStrike">
                <a:solidFill>
                  <a:srgbClr val="000000"/>
                </a:solidFill>
                <a:latin typeface="Arial"/>
                <a:ea typeface="Arial"/>
                <a:cs typeface="Arial"/>
                <a:sym typeface="Arial"/>
              </a:rPr>
              <a:t>; http://www.panap.com/home              Figure source: www.flaticon.com</a:t>
            </a:r>
            <a:endParaRPr b="0" i="0" sz="600" u="none" cap="none" strike="noStrike">
              <a:solidFill>
                <a:srgbClr val="000000"/>
              </a:solidFill>
              <a:latin typeface="Arial"/>
              <a:ea typeface="Arial"/>
              <a:cs typeface="Arial"/>
              <a:sym typeface="Arial"/>
            </a:endParaRPr>
          </a:p>
        </p:txBody>
      </p:sp>
      <p:pic>
        <p:nvPicPr>
          <p:cNvPr id="1050" name="Google Shape;1050;p53"/>
          <p:cNvPicPr preferRelativeResize="0"/>
          <p:nvPr/>
        </p:nvPicPr>
        <p:blipFill rotWithShape="1">
          <a:blip r:embed="rId7">
            <a:alphaModFix/>
          </a:blip>
          <a:srcRect b="0" l="0" r="0" t="0"/>
          <a:stretch/>
        </p:blipFill>
        <p:spPr>
          <a:xfrm>
            <a:off x="8073063" y="3210924"/>
            <a:ext cx="457199" cy="457199"/>
          </a:xfrm>
          <a:prstGeom prst="rect">
            <a:avLst/>
          </a:prstGeom>
          <a:noFill/>
          <a:ln>
            <a:noFill/>
          </a:ln>
        </p:spPr>
      </p:pic>
      <p:sp>
        <p:nvSpPr>
          <p:cNvPr id="1051" name="Google Shape;1051;p53"/>
          <p:cNvSpPr txBox="1"/>
          <p:nvPr>
            <p:ph idx="4294967295" type="ctrTitle"/>
          </p:nvPr>
        </p:nvSpPr>
        <p:spPr>
          <a:xfrm>
            <a:off x="274949" y="160438"/>
            <a:ext cx="2871600" cy="776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7198A9"/>
              </a:buClr>
              <a:buSzPts val="1400"/>
              <a:buFont typeface="Arvo"/>
              <a:buNone/>
            </a:pPr>
            <a:r>
              <a:rPr b="1" i="0" lang="en" sz="2400" u="none" cap="none" strike="noStrike">
                <a:solidFill>
                  <a:srgbClr val="4D778A"/>
                </a:solidFill>
                <a:latin typeface="Muli"/>
                <a:ea typeface="Muli"/>
                <a:cs typeface="Muli"/>
                <a:sym typeface="Muli"/>
              </a:rPr>
              <a:t>Competitive </a:t>
            </a:r>
            <a:endParaRPr b="1" i="0" sz="2400" u="none" cap="none" strike="noStrike">
              <a:solidFill>
                <a:srgbClr val="4D778A"/>
              </a:solidFill>
              <a:latin typeface="Muli"/>
              <a:ea typeface="Muli"/>
              <a:cs typeface="Muli"/>
              <a:sym typeface="Muli"/>
            </a:endParaRPr>
          </a:p>
          <a:p>
            <a:pPr indent="0" lvl="0" marL="0" marR="0" rtl="0" algn="l">
              <a:lnSpc>
                <a:spcPct val="100000"/>
              </a:lnSpc>
              <a:spcBef>
                <a:spcPts val="0"/>
              </a:spcBef>
              <a:spcAft>
                <a:spcPts val="0"/>
              </a:spcAft>
              <a:buClr>
                <a:srgbClr val="7198A9"/>
              </a:buClr>
              <a:buSzPts val="1400"/>
              <a:buFont typeface="Arvo"/>
              <a:buNone/>
            </a:pPr>
            <a:r>
              <a:rPr b="1" i="0" lang="en" sz="2400" u="none" cap="none" strike="noStrike">
                <a:solidFill>
                  <a:srgbClr val="4D778A"/>
                </a:solidFill>
                <a:latin typeface="Muli"/>
                <a:ea typeface="Muli"/>
                <a:cs typeface="Muli"/>
                <a:sym typeface="Muli"/>
              </a:rPr>
              <a:t>Analysis</a:t>
            </a:r>
            <a:endParaRPr b="1" i="0" sz="2400" u="none" cap="none" strike="noStrike">
              <a:solidFill>
                <a:srgbClr val="4D778A"/>
              </a:solidFill>
              <a:latin typeface="Muli"/>
              <a:ea typeface="Muli"/>
              <a:cs typeface="Muli"/>
              <a:sym typeface="Muli"/>
            </a:endParaRPr>
          </a:p>
        </p:txBody>
      </p:sp>
      <p:sp>
        <p:nvSpPr>
          <p:cNvPr id="1052" name="Google Shape;105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graphicFrame>
        <p:nvGraphicFramePr>
          <p:cNvPr id="1057" name="Google Shape;1057;p54"/>
          <p:cNvGraphicFramePr/>
          <p:nvPr/>
        </p:nvGraphicFramePr>
        <p:xfrm>
          <a:off x="1475850" y="625250"/>
          <a:ext cx="3000000" cy="3000000"/>
        </p:xfrm>
        <a:graphic>
          <a:graphicData uri="http://schemas.openxmlformats.org/drawingml/2006/table">
            <a:tbl>
              <a:tblPr>
                <a:noFill/>
                <a:tableStyleId>{7E17610E-D0A1-4B7C-AE89-16F63AD9B8D3}</a:tableStyleId>
              </a:tblPr>
              <a:tblGrid>
                <a:gridCol w="2147250"/>
                <a:gridCol w="839250"/>
                <a:gridCol w="819725"/>
                <a:gridCol w="857800"/>
                <a:gridCol w="884050"/>
                <a:gridCol w="887750"/>
                <a:gridCol w="876150"/>
              </a:tblGrid>
              <a:tr h="256000">
                <a:tc rowSpan="2">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t>　</a:t>
                      </a:r>
                      <a:endParaRPr sz="1050" u="none" cap="none" strike="noStrike"/>
                    </a:p>
                    <a:p>
                      <a:pPr indent="0" lvl="0" marL="0" marR="0" rtl="0" algn="ctr">
                        <a:lnSpc>
                          <a:spcPct val="115000"/>
                        </a:lnSpc>
                        <a:spcBef>
                          <a:spcPts val="0"/>
                        </a:spcBef>
                        <a:spcAft>
                          <a:spcPts val="0"/>
                        </a:spcAft>
                        <a:buClr>
                          <a:srgbClr val="000000"/>
                        </a:buClr>
                        <a:buSzPts val="1050"/>
                        <a:buFont typeface="Arial"/>
                        <a:buNone/>
                      </a:pPr>
                      <a:r>
                        <a:rPr lang="en" sz="1050" u="none" cap="none" strike="noStrike"/>
                        <a:t>Revenue / Expenses (HKD)</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Month</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hMerge="1"/>
                <a:tc hMerge="1"/>
                <a:tc hMerge="1"/>
                <a:tc hMerge="1"/>
              </a:tr>
              <a:tr h="226400">
                <a:tc vMerge="1"/>
                <a:tc>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1-3</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4-9</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10-15</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16-21</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22-27</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28-33</a:t>
                      </a:r>
                      <a:endParaRPr b="1" sz="9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377150">
                <a:tc>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t>Total ebook sales</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3,450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32,337</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156,082</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753,379</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3,636,418</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t>Income from library subscriptions</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126,000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495,000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1,035,000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1,575,000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2,115,000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25400" marR="0" rtl="0" algn="ctr">
                        <a:lnSpc>
                          <a:spcPct val="115000"/>
                        </a:lnSpc>
                        <a:spcBef>
                          <a:spcPts val="0"/>
                        </a:spcBef>
                        <a:spcAft>
                          <a:spcPts val="0"/>
                        </a:spcAft>
                        <a:buClr>
                          <a:schemeClr val="dk1"/>
                        </a:buClr>
                        <a:buSzPts val="1100"/>
                        <a:buFont typeface="Arial"/>
                        <a:buNone/>
                      </a:pPr>
                      <a:r>
                        <a:rPr b="1" lang="en" sz="1050" u="none" cap="none" strike="noStrike">
                          <a:solidFill>
                            <a:schemeClr val="dk1"/>
                          </a:solidFill>
                        </a:rPr>
                        <a:t>Total sales</a:t>
                      </a:r>
                      <a:endParaRPr b="1"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0</a:t>
                      </a:r>
                      <a:endParaRPr b="1"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129,450</a:t>
                      </a:r>
                      <a:endParaRPr b="1"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527,337</a:t>
                      </a:r>
                      <a:endParaRPr b="1"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1,191,082</a:t>
                      </a:r>
                      <a:endParaRPr b="1"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2,328,379</a:t>
                      </a:r>
                      <a:endParaRPr b="1"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5,751,418</a:t>
                      </a:r>
                      <a:endParaRPr b="1"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t>Wages</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375,000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750,000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768,750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787,500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810,548</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826,875</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solidFill>
                            <a:schemeClr val="dk1"/>
                          </a:solidFill>
                        </a:rPr>
                        <a:t>Expenses on technical aspects</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183,000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347,000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252,000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195,000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138,000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138,000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0" marR="0" rtl="0" algn="ctr">
                        <a:lnSpc>
                          <a:spcPct val="100000"/>
                        </a:lnSpc>
                        <a:spcBef>
                          <a:spcPts val="0"/>
                        </a:spcBef>
                        <a:spcAft>
                          <a:spcPts val="0"/>
                        </a:spcAft>
                        <a:buClr>
                          <a:srgbClr val="000000"/>
                        </a:buClr>
                        <a:buSzPts val="1050"/>
                        <a:buFont typeface="Arial"/>
                        <a:buNone/>
                      </a:pPr>
                      <a:r>
                        <a:rPr lang="en" sz="1050" u="none" cap="none" strike="noStrike">
                          <a:solidFill>
                            <a:schemeClr val="dk1"/>
                          </a:solidFill>
                        </a:rPr>
                        <a:t>Marketing expenses</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15,000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30,000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40,000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42,000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34,000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30,000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975">
                <a:tc>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solidFill>
                            <a:schemeClr val="dk1"/>
                          </a:solidFill>
                        </a:rPr>
                        <a:t>Facilities expenses</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59,000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42,000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0" marR="0" rtl="0" algn="ctr">
                        <a:lnSpc>
                          <a:spcPct val="115000"/>
                        </a:lnSpc>
                        <a:spcBef>
                          <a:spcPts val="0"/>
                        </a:spcBef>
                        <a:spcAft>
                          <a:spcPts val="0"/>
                        </a:spcAft>
                        <a:buClr>
                          <a:srgbClr val="000000"/>
                        </a:buClr>
                        <a:buSzPts val="1050"/>
                        <a:buFont typeface="Arial"/>
                        <a:buNone/>
                      </a:pPr>
                      <a:r>
                        <a:rPr b="1" lang="en" sz="1050" u="none" cap="none" strike="noStrike">
                          <a:solidFill>
                            <a:schemeClr val="dk1"/>
                          </a:solidFill>
                        </a:rPr>
                        <a:t>Total expenses</a:t>
                      </a:r>
                      <a:endParaRPr b="1"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632,000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1,133,000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1,066,750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1,066,500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988,548</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1,000,875</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0" marR="0" rtl="0" algn="ctr">
                        <a:lnSpc>
                          <a:spcPct val="115000"/>
                        </a:lnSpc>
                        <a:spcBef>
                          <a:spcPts val="0"/>
                        </a:spcBef>
                        <a:spcAft>
                          <a:spcPts val="0"/>
                        </a:spcAft>
                        <a:buClr>
                          <a:srgbClr val="000000"/>
                        </a:buClr>
                        <a:buSzPts val="1050"/>
                        <a:buFont typeface="Arial"/>
                        <a:buNone/>
                      </a:pPr>
                      <a:r>
                        <a:rPr lang="en" sz="1050" u="none" cap="none" strike="noStrike">
                          <a:solidFill>
                            <a:schemeClr val="dk1"/>
                          </a:solidFill>
                        </a:rPr>
                        <a:t>Total revenue</a:t>
                      </a:r>
                      <a:endParaRPr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-632,000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-1,003,550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-539,413</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124,582</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1,339,832</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4,750,543</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150">
                <a:tc>
                  <a:txBody>
                    <a:bodyPr>
                      <a:noAutofit/>
                    </a:bodyPr>
                    <a:lstStyle/>
                    <a:p>
                      <a:pPr indent="0" lvl="0" marL="38100" marR="0" rtl="0" algn="ctr">
                        <a:lnSpc>
                          <a:spcPct val="115000"/>
                        </a:lnSpc>
                        <a:spcBef>
                          <a:spcPts val="0"/>
                        </a:spcBef>
                        <a:spcAft>
                          <a:spcPts val="0"/>
                        </a:spcAft>
                        <a:buClr>
                          <a:schemeClr val="dk1"/>
                        </a:buClr>
                        <a:buSzPts val="1100"/>
                        <a:buFont typeface="Arial"/>
                        <a:buNone/>
                      </a:pPr>
                      <a:r>
                        <a:rPr b="1" lang="en" sz="1050" u="none" cap="none" strike="noStrike">
                          <a:solidFill>
                            <a:schemeClr val="dk1"/>
                          </a:solidFill>
                        </a:rPr>
                        <a:t>Net balance</a:t>
                      </a:r>
                      <a:endParaRPr b="1" sz="105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-632,000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-1,635,550</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-2,174,963</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-2,050,381</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-710,549</a:t>
                      </a:r>
                      <a:endParaRPr sz="10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rgbClr val="FF0000"/>
                          </a:solidFill>
                        </a:rPr>
                        <a:t>4,039,994</a:t>
                      </a:r>
                      <a:endParaRPr b="1" sz="1000" u="none" cap="none" strike="noStrike">
                        <a:solidFill>
                          <a:srgbClr val="FF0000"/>
                        </a:solidFill>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58" name="Google Shape;1058;p54"/>
          <p:cNvSpPr txBox="1"/>
          <p:nvPr/>
        </p:nvSpPr>
        <p:spPr>
          <a:xfrm>
            <a:off x="647700" y="0"/>
            <a:ext cx="23694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688031"/>
                </a:solidFill>
                <a:latin typeface="Muli"/>
                <a:ea typeface="Muli"/>
                <a:cs typeface="Muli"/>
                <a:sym typeface="Muli"/>
              </a:rPr>
              <a:t>Financials</a:t>
            </a:r>
            <a:endParaRPr b="1" i="0" sz="3200" u="none" cap="none" strike="noStrike">
              <a:solidFill>
                <a:srgbClr val="688031"/>
              </a:solidFill>
              <a:latin typeface="Muli"/>
              <a:ea typeface="Muli"/>
              <a:cs typeface="Muli"/>
              <a:sym typeface="Muli"/>
            </a:endParaRPr>
          </a:p>
        </p:txBody>
      </p:sp>
      <p:cxnSp>
        <p:nvCxnSpPr>
          <p:cNvPr id="1059" name="Google Shape;1059;p54"/>
          <p:cNvCxnSpPr/>
          <p:nvPr/>
        </p:nvCxnSpPr>
        <p:spPr>
          <a:xfrm>
            <a:off x="2797275" y="456000"/>
            <a:ext cx="5759400" cy="18000"/>
          </a:xfrm>
          <a:prstGeom prst="straightConnector1">
            <a:avLst/>
          </a:prstGeom>
          <a:noFill/>
          <a:ln cap="flat" cmpd="sng" w="28575">
            <a:solidFill>
              <a:srgbClr val="B0D85B"/>
            </a:solidFill>
            <a:prstDash val="solid"/>
            <a:round/>
            <a:headEnd len="sm" w="sm" type="none"/>
            <a:tailEnd len="sm" w="sm" type="none"/>
          </a:ln>
        </p:spPr>
      </p:cxnSp>
      <p:sp>
        <p:nvSpPr>
          <p:cNvPr id="1060" name="Google Shape;106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4D778A"/>
                </a:solidFill>
                <a:latin typeface="Muli"/>
                <a:ea typeface="Muli"/>
                <a:cs typeface="Muli"/>
                <a:sym typeface="Muli"/>
              </a:rPr>
              <a:t>‹#›</a:t>
            </a:fld>
            <a:endParaRPr b="0" i="0" sz="1000" u="none" cap="none" strike="noStrike">
              <a:solidFill>
                <a:srgbClr val="4D778A"/>
              </a:solidFill>
              <a:latin typeface="Muli"/>
              <a:ea typeface="Muli"/>
              <a:cs typeface="Muli"/>
              <a:sym typeface="Muli"/>
            </a:endParaRPr>
          </a:p>
        </p:txBody>
      </p:sp>
      <p:pic>
        <p:nvPicPr>
          <p:cNvPr id="1061" name="Google Shape;1061;p54"/>
          <p:cNvPicPr preferRelativeResize="0"/>
          <p:nvPr/>
        </p:nvPicPr>
        <p:blipFill rotWithShape="1">
          <a:blip r:embed="rId3">
            <a:alphaModFix/>
          </a:blip>
          <a:srcRect b="0" l="0" r="0" t="0"/>
          <a:stretch/>
        </p:blipFill>
        <p:spPr>
          <a:xfrm>
            <a:off x="131125" y="625250"/>
            <a:ext cx="1139575" cy="113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55"/>
          <p:cNvSpPr txBox="1"/>
          <p:nvPr>
            <p:ph idx="4294967295" type="subTitle"/>
          </p:nvPr>
        </p:nvSpPr>
        <p:spPr>
          <a:xfrm>
            <a:off x="1280289" y="34748"/>
            <a:ext cx="3556500" cy="12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CEDBE0"/>
              </a:buClr>
              <a:buSzPts val="1600"/>
              <a:buFont typeface="Muli"/>
              <a:buNone/>
            </a:pPr>
            <a:r>
              <a:rPr b="1" i="0" lang="en" sz="3000" u="none" cap="none" strike="noStrike">
                <a:solidFill>
                  <a:srgbClr val="4D778A"/>
                </a:solidFill>
                <a:latin typeface="Muli"/>
                <a:ea typeface="Muli"/>
                <a:cs typeface="Muli"/>
                <a:sym typeface="Muli"/>
              </a:rPr>
              <a:t>Milestones</a:t>
            </a:r>
            <a:endParaRPr b="1" i="0" sz="3000" u="none" cap="none" strike="noStrike">
              <a:solidFill>
                <a:srgbClr val="4D778A"/>
              </a:solidFill>
              <a:latin typeface="Muli"/>
              <a:ea typeface="Muli"/>
              <a:cs typeface="Muli"/>
              <a:sym typeface="Muli"/>
            </a:endParaRPr>
          </a:p>
          <a:p>
            <a:pPr indent="0" lvl="0" marL="0" marR="0" rtl="0" algn="l">
              <a:lnSpc>
                <a:spcPct val="100000"/>
              </a:lnSpc>
              <a:spcBef>
                <a:spcPts val="600"/>
              </a:spcBef>
              <a:spcAft>
                <a:spcPts val="0"/>
              </a:spcAft>
              <a:buClr>
                <a:srgbClr val="CEDBE0"/>
              </a:buClr>
              <a:buSzPts val="1600"/>
              <a:buFont typeface="Muli"/>
              <a:buNone/>
            </a:pPr>
            <a:r>
              <a:t/>
            </a:r>
            <a:endParaRPr b="1" i="0" sz="3600" u="none" cap="none" strike="noStrike">
              <a:solidFill>
                <a:srgbClr val="4D778A"/>
              </a:solidFill>
              <a:latin typeface="Muli"/>
              <a:ea typeface="Muli"/>
              <a:cs typeface="Muli"/>
              <a:sym typeface="Muli"/>
            </a:endParaRPr>
          </a:p>
          <a:p>
            <a:pPr indent="0" lvl="0" marL="0" marR="0" rtl="0" algn="l">
              <a:lnSpc>
                <a:spcPct val="100000"/>
              </a:lnSpc>
              <a:spcBef>
                <a:spcPts val="600"/>
              </a:spcBef>
              <a:spcAft>
                <a:spcPts val="0"/>
              </a:spcAft>
              <a:buClr>
                <a:srgbClr val="CEDBE0"/>
              </a:buClr>
              <a:buSzPts val="1600"/>
              <a:buFont typeface="Muli"/>
              <a:buNone/>
            </a:pPr>
            <a:r>
              <a:t/>
            </a:r>
            <a:endParaRPr b="1" i="0" sz="3600" u="none" cap="none" strike="noStrike">
              <a:solidFill>
                <a:srgbClr val="4D778A"/>
              </a:solidFill>
              <a:latin typeface="Muli"/>
              <a:ea typeface="Muli"/>
              <a:cs typeface="Muli"/>
              <a:sym typeface="Muli"/>
            </a:endParaRPr>
          </a:p>
        </p:txBody>
      </p:sp>
      <p:graphicFrame>
        <p:nvGraphicFramePr>
          <p:cNvPr id="1067" name="Google Shape;1067;p55"/>
          <p:cNvGraphicFramePr/>
          <p:nvPr/>
        </p:nvGraphicFramePr>
        <p:xfrm>
          <a:off x="184312" y="657848"/>
          <a:ext cx="3000000" cy="3000000"/>
        </p:xfrm>
        <a:graphic>
          <a:graphicData uri="http://schemas.openxmlformats.org/drawingml/2006/table">
            <a:tbl>
              <a:tblPr>
                <a:noFill/>
                <a:tableStyleId>{7E17610E-D0A1-4B7C-AE89-16F63AD9B8D3}</a:tableStyleId>
              </a:tblPr>
              <a:tblGrid>
                <a:gridCol w="1139225"/>
                <a:gridCol w="2740475"/>
                <a:gridCol w="2396425"/>
                <a:gridCol w="2605550"/>
              </a:tblGrid>
              <a:tr h="551100">
                <a:tc>
                  <a:txBody>
                    <a:bodyPr>
                      <a:noAutofit/>
                    </a:bodyPr>
                    <a:lstStyle/>
                    <a:p>
                      <a:pPr indent="0" lvl="0" marL="0" marR="25400" rtl="0" algn="ctr">
                        <a:lnSpc>
                          <a:spcPct val="115000"/>
                        </a:lnSpc>
                        <a:spcBef>
                          <a:spcPts val="0"/>
                        </a:spcBef>
                        <a:spcAft>
                          <a:spcPts val="0"/>
                        </a:spcAft>
                        <a:buClr>
                          <a:srgbClr val="000000"/>
                        </a:buClr>
                        <a:buSzPts val="1200"/>
                        <a:buFont typeface="Arial"/>
                        <a:buNone/>
                      </a:pPr>
                      <a:r>
                        <a:t/>
                      </a:r>
                      <a:endParaRPr b="1" sz="1000" u="none" cap="none" strike="noStrike"/>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650">
                      <a:solidFill>
                        <a:srgbClr val="000000">
                          <a:alpha val="0"/>
                        </a:srgbClr>
                      </a:solidFill>
                      <a:prstDash val="solid"/>
                      <a:round/>
                      <a:headEnd len="sm" w="sm" type="none"/>
                      <a:tailEnd len="sm" w="sm" type="none"/>
                    </a:lnT>
                    <a:lnB cap="flat" cmpd="sng" w="12650">
                      <a:solidFill>
                        <a:srgbClr val="000000">
                          <a:alpha val="0"/>
                        </a:srgbClr>
                      </a:solidFill>
                      <a:prstDash val="solid"/>
                      <a:round/>
                      <a:headEnd len="sm" w="sm" type="none"/>
                      <a:tailEnd len="sm" w="sm" type="none"/>
                    </a:lnB>
                  </a:tcPr>
                </a:tc>
                <a:tc>
                  <a:txBody>
                    <a:bodyPr>
                      <a:noAutofit/>
                    </a:bodyPr>
                    <a:lstStyle/>
                    <a:p>
                      <a:pPr indent="0" lvl="0" marL="0" marR="25400" rtl="0" algn="ctr">
                        <a:lnSpc>
                          <a:spcPct val="115000"/>
                        </a:lnSpc>
                        <a:spcBef>
                          <a:spcPts val="0"/>
                        </a:spcBef>
                        <a:spcAft>
                          <a:spcPts val="0"/>
                        </a:spcAft>
                        <a:buClr>
                          <a:srgbClr val="000000"/>
                        </a:buClr>
                        <a:buSzPts val="1300"/>
                        <a:buFont typeface="Arial"/>
                        <a:buNone/>
                      </a:pPr>
                      <a:r>
                        <a:rPr b="1" lang="en" sz="1000" u="none" cap="none" strike="noStrike"/>
                        <a:t> </a:t>
                      </a:r>
                      <a:r>
                        <a:rPr b="1" lang="en" sz="1000" u="none" cap="none" strike="noStrike">
                          <a:solidFill>
                            <a:srgbClr val="212121"/>
                          </a:solidFill>
                        </a:rPr>
                        <a:t>Stage1: Prototype </a:t>
                      </a:r>
                      <a:endParaRPr b="1" sz="1000" u="none" cap="none" strike="noStrike">
                        <a:solidFill>
                          <a:srgbClr val="212121"/>
                        </a:solidFill>
                      </a:endParaRPr>
                    </a:p>
                    <a:p>
                      <a:pPr indent="0" lvl="0" marL="0" marR="25400" rtl="0" algn="ctr">
                        <a:lnSpc>
                          <a:spcPct val="115000"/>
                        </a:lnSpc>
                        <a:spcBef>
                          <a:spcPts val="0"/>
                        </a:spcBef>
                        <a:spcAft>
                          <a:spcPts val="0"/>
                        </a:spcAft>
                        <a:buClr>
                          <a:srgbClr val="000000"/>
                        </a:buClr>
                        <a:buSzPts val="1300"/>
                        <a:buFont typeface="Arial"/>
                        <a:buNone/>
                      </a:pPr>
                      <a:r>
                        <a:rPr b="1" lang="en" sz="1000" u="none" cap="none" strike="noStrike">
                          <a:solidFill>
                            <a:srgbClr val="212121"/>
                          </a:solidFill>
                        </a:rPr>
                        <a:t>(Month 1-8) - </a:t>
                      </a:r>
                      <a:endParaRPr b="1" sz="1000" u="none" cap="none" strike="noStrike"/>
                    </a:p>
                  </a:txBody>
                  <a:tcPr marT="91425" marB="91425" marR="91425" marL="91425">
                    <a:lnL cap="flat" cmpd="sng" w="12650">
                      <a:solidFill>
                        <a:srgbClr val="000000">
                          <a:alpha val="0"/>
                        </a:srgbClr>
                      </a:solidFill>
                      <a:prstDash val="solid"/>
                      <a:round/>
                      <a:headEnd len="sm" w="sm" type="none"/>
                      <a:tailEnd len="sm" w="sm" type="none"/>
                    </a:lnL>
                    <a:lnR cap="flat" cmpd="sng" w="12650">
                      <a:solidFill>
                        <a:srgbClr val="C9DAF8">
                          <a:alpha val="0"/>
                        </a:srgbClr>
                      </a:solidFill>
                      <a:prstDash val="solid"/>
                      <a:round/>
                      <a:headEnd len="sm" w="sm" type="none"/>
                      <a:tailEnd len="sm" w="sm" type="none"/>
                    </a:lnR>
                    <a:lnT cap="flat" cmpd="sng" w="12650">
                      <a:solidFill>
                        <a:srgbClr val="000000">
                          <a:alpha val="0"/>
                        </a:srgbClr>
                      </a:solidFill>
                      <a:prstDash val="solid"/>
                      <a:round/>
                      <a:headEnd len="sm" w="sm" type="none"/>
                      <a:tailEnd len="sm" w="sm" type="none"/>
                    </a:lnT>
                    <a:lnB cap="flat" cmpd="sng" w="12650">
                      <a:solidFill>
                        <a:srgbClr val="000000">
                          <a:alpha val="0"/>
                        </a:srgbClr>
                      </a:solidFill>
                      <a:prstDash val="solid"/>
                      <a:round/>
                      <a:headEnd len="sm" w="sm" type="none"/>
                      <a:tailEnd len="sm" w="sm" type="none"/>
                    </a:lnB>
                    <a:solidFill>
                      <a:srgbClr val="CFE2F3"/>
                    </a:solidFill>
                  </a:tcPr>
                </a:tc>
                <a:tc>
                  <a:txBody>
                    <a:bodyPr>
                      <a:noAutofit/>
                    </a:bodyPr>
                    <a:lstStyle/>
                    <a:p>
                      <a:pPr indent="0" lvl="0" marL="0" marR="25400" rtl="0" algn="ctr">
                        <a:lnSpc>
                          <a:spcPct val="115000"/>
                        </a:lnSpc>
                        <a:spcBef>
                          <a:spcPts val="0"/>
                        </a:spcBef>
                        <a:spcAft>
                          <a:spcPts val="0"/>
                        </a:spcAft>
                        <a:buClr>
                          <a:srgbClr val="000000"/>
                        </a:buClr>
                        <a:buSzPts val="1300"/>
                        <a:buFont typeface="Arial"/>
                        <a:buNone/>
                      </a:pPr>
                      <a:r>
                        <a:rPr b="1" lang="en" sz="1000" u="none" cap="none" strike="noStrike">
                          <a:solidFill>
                            <a:srgbClr val="212121"/>
                          </a:solidFill>
                        </a:rPr>
                        <a:t>Stage 2: Soft launch </a:t>
                      </a:r>
                      <a:endParaRPr b="1" sz="1000" u="none" cap="none" strike="noStrike"/>
                    </a:p>
                    <a:p>
                      <a:pPr indent="0" lvl="0" marL="0" marR="25400" rtl="0" algn="ctr">
                        <a:lnSpc>
                          <a:spcPct val="115000"/>
                        </a:lnSpc>
                        <a:spcBef>
                          <a:spcPts val="0"/>
                        </a:spcBef>
                        <a:spcAft>
                          <a:spcPts val="0"/>
                        </a:spcAft>
                        <a:buClr>
                          <a:srgbClr val="000000"/>
                        </a:buClr>
                        <a:buSzPts val="1300"/>
                        <a:buFont typeface="Arial"/>
                        <a:buNone/>
                      </a:pPr>
                      <a:r>
                        <a:rPr b="1" lang="en" sz="1000" u="none" cap="none" strike="noStrike">
                          <a:solidFill>
                            <a:srgbClr val="212121"/>
                          </a:solidFill>
                        </a:rPr>
                        <a:t>(Month 9-18) - </a:t>
                      </a:r>
                      <a:endParaRPr b="1" sz="1000" u="none" cap="none" strike="noStrike"/>
                    </a:p>
                  </a:txBody>
                  <a:tcPr marT="91425" marB="91425" marR="91425" marL="91425">
                    <a:lnL cap="flat" cmpd="sng" w="12650">
                      <a:solidFill>
                        <a:srgbClr val="C9DAF8">
                          <a:alpha val="0"/>
                        </a:srgbClr>
                      </a:solidFill>
                      <a:prstDash val="solid"/>
                      <a:round/>
                      <a:headEnd len="sm" w="sm" type="none"/>
                      <a:tailEnd len="sm" w="sm" type="none"/>
                    </a:lnL>
                    <a:lnR cap="flat" cmpd="sng" w="12650">
                      <a:solidFill>
                        <a:srgbClr val="C9DAF8">
                          <a:alpha val="0"/>
                        </a:srgbClr>
                      </a:solidFill>
                      <a:prstDash val="solid"/>
                      <a:round/>
                      <a:headEnd len="sm" w="sm" type="none"/>
                      <a:tailEnd len="sm" w="sm" type="none"/>
                    </a:lnR>
                    <a:lnT cap="flat" cmpd="sng" w="12650">
                      <a:solidFill>
                        <a:srgbClr val="C9DAF8">
                          <a:alpha val="0"/>
                        </a:srgbClr>
                      </a:solidFill>
                      <a:prstDash val="solid"/>
                      <a:round/>
                      <a:headEnd len="sm" w="sm" type="none"/>
                      <a:tailEnd len="sm" w="sm" type="none"/>
                    </a:lnT>
                    <a:lnB cap="flat" cmpd="sng" w="12650">
                      <a:solidFill>
                        <a:srgbClr val="C9DAF8">
                          <a:alpha val="0"/>
                        </a:srgbClr>
                      </a:solidFill>
                      <a:prstDash val="solid"/>
                      <a:round/>
                      <a:headEnd len="sm" w="sm" type="none"/>
                      <a:tailEnd len="sm" w="sm" type="none"/>
                    </a:lnB>
                    <a:solidFill>
                      <a:srgbClr val="D9D2E9"/>
                    </a:solidFill>
                  </a:tcPr>
                </a:tc>
                <a:tc>
                  <a:txBody>
                    <a:bodyPr>
                      <a:noAutofit/>
                    </a:bodyPr>
                    <a:lstStyle/>
                    <a:p>
                      <a:pPr indent="0" lvl="0" marL="0" marR="25400" rtl="0" algn="ctr">
                        <a:lnSpc>
                          <a:spcPct val="115000"/>
                        </a:lnSpc>
                        <a:spcBef>
                          <a:spcPts val="0"/>
                        </a:spcBef>
                        <a:spcAft>
                          <a:spcPts val="0"/>
                        </a:spcAft>
                        <a:buClr>
                          <a:srgbClr val="000000"/>
                        </a:buClr>
                        <a:buSzPts val="1300"/>
                        <a:buFont typeface="Arial"/>
                        <a:buNone/>
                      </a:pPr>
                      <a:r>
                        <a:rPr b="1" lang="en" sz="1000" u="none" cap="none" strike="noStrike">
                          <a:solidFill>
                            <a:srgbClr val="212121"/>
                          </a:solidFill>
                        </a:rPr>
                        <a:t>Stage 3: Large-scale launch </a:t>
                      </a:r>
                      <a:endParaRPr b="1" sz="1000" u="none" cap="none" strike="noStrike">
                        <a:solidFill>
                          <a:srgbClr val="212121"/>
                        </a:solidFill>
                      </a:endParaRPr>
                    </a:p>
                    <a:p>
                      <a:pPr indent="0" lvl="0" marL="0" marR="25400" rtl="0" algn="ctr">
                        <a:lnSpc>
                          <a:spcPct val="115000"/>
                        </a:lnSpc>
                        <a:spcBef>
                          <a:spcPts val="0"/>
                        </a:spcBef>
                        <a:spcAft>
                          <a:spcPts val="0"/>
                        </a:spcAft>
                        <a:buClr>
                          <a:srgbClr val="000000"/>
                        </a:buClr>
                        <a:buSzPts val="1300"/>
                        <a:buFont typeface="Arial"/>
                        <a:buNone/>
                      </a:pPr>
                      <a:r>
                        <a:rPr b="1" lang="en" sz="1000" u="none" cap="none" strike="noStrike">
                          <a:solidFill>
                            <a:srgbClr val="212121"/>
                          </a:solidFill>
                        </a:rPr>
                        <a:t>(Month 19-33)</a:t>
                      </a:r>
                      <a:r>
                        <a:rPr b="1" lang="en" sz="1000" u="none" cap="none" strike="noStrike"/>
                        <a:t> - </a:t>
                      </a:r>
                      <a:endParaRPr b="1" sz="1000" u="none" cap="none" strike="noStrike"/>
                    </a:p>
                  </a:txBody>
                  <a:tcPr marT="91425" marB="91425" marR="91425" marL="91425">
                    <a:lnL cap="flat" cmpd="sng" w="12650">
                      <a:solidFill>
                        <a:srgbClr val="C9DAF8">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650">
                      <a:solidFill>
                        <a:srgbClr val="000000">
                          <a:alpha val="0"/>
                        </a:srgbClr>
                      </a:solidFill>
                      <a:prstDash val="solid"/>
                      <a:round/>
                      <a:headEnd len="sm" w="sm" type="none"/>
                      <a:tailEnd len="sm" w="sm" type="none"/>
                    </a:lnT>
                    <a:lnB cap="flat" cmpd="sng" w="12650">
                      <a:solidFill>
                        <a:srgbClr val="000000">
                          <a:alpha val="0"/>
                        </a:srgbClr>
                      </a:solidFill>
                      <a:prstDash val="solid"/>
                      <a:round/>
                      <a:headEnd len="sm" w="sm" type="none"/>
                      <a:tailEnd len="sm" w="sm" type="none"/>
                    </a:lnB>
                    <a:solidFill>
                      <a:srgbClr val="EAD1DC"/>
                    </a:solidFill>
                  </a:tcPr>
                </a:tc>
              </a:tr>
              <a:tr h="1876475">
                <a:tc>
                  <a:txBody>
                    <a:bodyPr>
                      <a:noAutofit/>
                    </a:bodyPr>
                    <a:lstStyle/>
                    <a:p>
                      <a:pPr indent="0" lvl="0" marL="0" marR="25400" rtl="0" algn="ctr">
                        <a:lnSpc>
                          <a:spcPct val="115000"/>
                        </a:lnSpc>
                        <a:spcBef>
                          <a:spcPts val="0"/>
                        </a:spcBef>
                        <a:spcAft>
                          <a:spcPts val="0"/>
                        </a:spcAft>
                        <a:buClr>
                          <a:srgbClr val="000000"/>
                        </a:buClr>
                        <a:buSzPts val="1200"/>
                        <a:buFont typeface="Arial"/>
                        <a:buNone/>
                      </a:pPr>
                      <a:r>
                        <a:rPr b="1" lang="en" sz="1000" u="none" cap="none" strike="noStrike">
                          <a:solidFill>
                            <a:srgbClr val="212121"/>
                          </a:solidFill>
                        </a:rPr>
                        <a:t>System and mobile application development</a:t>
                      </a:r>
                      <a:endParaRPr b="1" sz="1000" u="none" cap="none" strike="noStrike">
                        <a:solidFill>
                          <a:srgbClr val="222222"/>
                        </a:solidFil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650">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noAutofit/>
                    </a:bodyPr>
                    <a:lstStyle/>
                    <a:p>
                      <a:pPr indent="0" lvl="0" marL="0" marR="25400" rtl="0" algn="l">
                        <a:lnSpc>
                          <a:spcPct val="115000"/>
                        </a:lnSpc>
                        <a:spcBef>
                          <a:spcPts val="0"/>
                        </a:spcBef>
                        <a:spcAft>
                          <a:spcPts val="0"/>
                        </a:spcAft>
                        <a:buClr>
                          <a:srgbClr val="000000"/>
                        </a:buClr>
                        <a:buSzPts val="1000"/>
                        <a:buFont typeface="Arial"/>
                        <a:buNone/>
                      </a:pPr>
                      <a:r>
                        <a:rPr lang="en" sz="1000" u="none" cap="none" strike="noStrike">
                          <a:solidFill>
                            <a:srgbClr val="212121"/>
                          </a:solidFill>
                        </a:rPr>
                        <a:t>Platform design</a:t>
                      </a:r>
                      <a:endParaRPr sz="1000" u="none" cap="none" strike="noStrike">
                        <a:solidFill>
                          <a:srgbClr val="212121"/>
                        </a:solidFil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 Development of system and main platform (verbal interaction platform)</a:t>
                      </a:r>
                      <a:endParaRPr sz="1400" u="none" cap="none" strike="noStrike"/>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Interface design</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Recommended system</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Feasibility study (launch evaluation and  feasibility test)</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Test and fine-tune the prototype and initial design</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Platform is ready for alpha launch in June 2019 (month 8 of business plan)</a:t>
                      </a:r>
                      <a:endParaRPr b="0" i="0" sz="1000" u="none" cap="none" strike="noStrike">
                        <a:solidFill>
                          <a:srgbClr val="212121"/>
                        </a:solidFill>
                        <a:latin typeface="Arial"/>
                        <a:ea typeface="Arial"/>
                        <a:cs typeface="Arial"/>
                        <a:sym typeface="Aria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650">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Further implement big data and AI features to quantify user reading abilities</a:t>
                      </a:r>
                      <a:endParaRPr sz="1400" u="none" cap="none" strike="noStrike"/>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Integrate alpha user feedback to perfect the mobile application and platform Fine-tune recommendation engine based on user feedback and alpha test data</a:t>
                      </a:r>
                      <a:endParaRPr b="0" i="0" sz="1000" u="none" cap="none" strike="noStrike">
                        <a:solidFill>
                          <a:srgbClr val="212121"/>
                        </a:solidFill>
                        <a:latin typeface="Arial"/>
                        <a:ea typeface="Arial"/>
                        <a:cs typeface="Arial"/>
                        <a:sym typeface="Aria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650">
                      <a:solidFill>
                        <a:srgbClr val="C9DAF8">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Prepare for Beta launch</a:t>
                      </a:r>
                      <a:endParaRPr sz="1400" u="none" cap="none" strike="noStrike"/>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Integrate speech and pronunciation listening features with application and recommendation engine </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Implement personalized “Self Adapted Learning System” for individual users to customize user learning path through content library</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Add gamification features (e.g. challenges, leaderboards, etc.)</a:t>
                      </a:r>
                      <a:endParaRPr b="0" i="0" sz="1000" u="none" cap="none" strike="noStrike">
                        <a:solidFill>
                          <a:srgbClr val="212121"/>
                        </a:solidFill>
                        <a:latin typeface="Arial"/>
                        <a:ea typeface="Arial"/>
                        <a:cs typeface="Arial"/>
                        <a:sym typeface="Aria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650">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026875">
                <a:tc>
                  <a:txBody>
                    <a:bodyPr>
                      <a:noAutofit/>
                    </a:bodyPr>
                    <a:lstStyle/>
                    <a:p>
                      <a:pPr indent="0" lvl="0" marL="0" marR="25400" rtl="0" algn="ctr">
                        <a:lnSpc>
                          <a:spcPct val="115000"/>
                        </a:lnSpc>
                        <a:spcBef>
                          <a:spcPts val="0"/>
                        </a:spcBef>
                        <a:spcAft>
                          <a:spcPts val="0"/>
                        </a:spcAft>
                        <a:buClr>
                          <a:schemeClr val="dk1"/>
                        </a:buClr>
                        <a:buSzPts val="1100"/>
                        <a:buFont typeface="Arial"/>
                        <a:buNone/>
                      </a:pPr>
                      <a:r>
                        <a:rPr b="1" lang="en" sz="1000" u="none" cap="none" strike="noStrike">
                          <a:solidFill>
                            <a:srgbClr val="212121"/>
                          </a:solidFill>
                        </a:rPr>
                        <a:t>Content development</a:t>
                      </a:r>
                      <a:endParaRPr b="1" sz="1000" u="none" cap="none" strike="noStrike">
                        <a:solidFill>
                          <a:srgbClr val="222222"/>
                        </a:solidFil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CE5CD"/>
                    </a:solidFill>
                  </a:tcPr>
                </a:tc>
                <a:tc>
                  <a:txBody>
                    <a:bodyPr>
                      <a:noAutofit/>
                    </a:bodyPr>
                    <a:lstStyle/>
                    <a:p>
                      <a:pPr indent="0" lvl="0" marL="0" marR="25400" rtl="0" algn="l">
                        <a:lnSpc>
                          <a:spcPct val="115000"/>
                        </a:lnSpc>
                        <a:spcBef>
                          <a:spcPts val="0"/>
                        </a:spcBef>
                        <a:spcAft>
                          <a:spcPts val="0"/>
                        </a:spcAft>
                        <a:buClr>
                          <a:srgbClr val="000000"/>
                        </a:buClr>
                        <a:buSzPts val="1000"/>
                        <a:buFont typeface="Arial"/>
                        <a:buNone/>
                      </a:pPr>
                      <a:r>
                        <a:rPr b="0" lang="en" sz="1000" u="none" cap="none" strike="noStrike"/>
                        <a:t>Content development of eBooks</a:t>
                      </a:r>
                      <a:endParaRPr b="0" sz="1000" u="none" cap="none" strike="noStrike">
                        <a:solidFill>
                          <a:srgbClr val="212121"/>
                        </a:solidFill>
                      </a:endParaRPr>
                    </a:p>
                    <a:p>
                      <a:pPr indent="-93662" lvl="0" marL="93662" marR="25400" rtl="0" algn="l">
                        <a:lnSpc>
                          <a:spcPct val="115000"/>
                        </a:lnSpc>
                        <a:spcBef>
                          <a:spcPts val="0"/>
                        </a:spcBef>
                        <a:spcAft>
                          <a:spcPts val="0"/>
                        </a:spcAft>
                        <a:buClr>
                          <a:srgbClr val="000000"/>
                        </a:buClr>
                        <a:buSzPts val="1000"/>
                        <a:buFont typeface="Arial"/>
                        <a:buChar char="-"/>
                      </a:pPr>
                      <a:r>
                        <a:rPr b="0" lang="en" sz="1000" u="none" cap="none" strike="noStrike">
                          <a:solidFill>
                            <a:srgbClr val="212121"/>
                          </a:solidFill>
                        </a:rPr>
                        <a:t>100 English children’s classics</a:t>
                      </a:r>
                      <a:endParaRPr b="0" sz="1000" u="none" cap="none" strike="noStrike">
                        <a:solidFill>
                          <a:srgbClr val="212121"/>
                        </a:solidFill>
                      </a:endParaRPr>
                    </a:p>
                    <a:p>
                      <a:pPr indent="-93662" lvl="0" marL="93662" marR="25400" rtl="0" algn="l">
                        <a:lnSpc>
                          <a:spcPct val="115000"/>
                        </a:lnSpc>
                        <a:spcBef>
                          <a:spcPts val="0"/>
                        </a:spcBef>
                        <a:spcAft>
                          <a:spcPts val="0"/>
                        </a:spcAft>
                        <a:buClr>
                          <a:srgbClr val="000000"/>
                        </a:buClr>
                        <a:buSzPts val="1000"/>
                        <a:buFont typeface="Arial"/>
                        <a:buChar char="-"/>
                      </a:pPr>
                      <a:r>
                        <a:rPr b="0" lang="en" sz="1000" u="none" cap="none" strike="noStrike">
                          <a:solidFill>
                            <a:srgbClr val="212121"/>
                          </a:solidFill>
                        </a:rPr>
                        <a:t>100 Traditional Chinese Fables and poems</a:t>
                      </a:r>
                      <a:endParaRPr sz="1000" u="none" cap="none" strike="noStrike"/>
                    </a:p>
                    <a:p>
                      <a:pPr indent="-93662" lvl="0" marL="93662" marR="25400" rtl="0" algn="l">
                        <a:lnSpc>
                          <a:spcPct val="115000"/>
                        </a:lnSpc>
                        <a:spcBef>
                          <a:spcPts val="0"/>
                        </a:spcBef>
                        <a:spcAft>
                          <a:spcPts val="0"/>
                        </a:spcAft>
                        <a:buClr>
                          <a:srgbClr val="000000"/>
                        </a:buClr>
                        <a:buSzPts val="1000"/>
                        <a:buFont typeface="Arial"/>
                        <a:buChar char="-"/>
                      </a:pPr>
                      <a:r>
                        <a:rPr b="0" lang="en" sz="1000" u="none" cap="none" strike="noStrike">
                          <a:solidFill>
                            <a:srgbClr val="212121"/>
                          </a:solidFill>
                        </a:rPr>
                        <a:t>Audio capabilities available for all ebooks</a:t>
                      </a:r>
                      <a:endParaRPr b="0" sz="1000" u="none" cap="none" strike="noStrike">
                        <a:solidFill>
                          <a:srgbClr val="222222"/>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25400" rtl="0" algn="l">
                        <a:lnSpc>
                          <a:spcPct val="115000"/>
                        </a:lnSpc>
                        <a:spcBef>
                          <a:spcPts val="0"/>
                        </a:spcBef>
                        <a:spcAft>
                          <a:spcPts val="0"/>
                        </a:spcAft>
                        <a:buClr>
                          <a:srgbClr val="000000"/>
                        </a:buClr>
                        <a:buSzPts val="1000"/>
                        <a:buFont typeface="Arial"/>
                        <a:buNone/>
                      </a:pPr>
                      <a:r>
                        <a:rPr b="0" lang="en" sz="1000" u="none" cap="none" strike="noStrike">
                          <a:solidFill>
                            <a:srgbClr val="212121"/>
                          </a:solidFill>
                        </a:rPr>
                        <a:t>Expand book trove to</a:t>
                      </a:r>
                      <a:endParaRPr b="0" sz="1000" u="none" cap="none" strike="noStrike">
                        <a:solidFill>
                          <a:srgbClr val="212121"/>
                        </a:solidFil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200 English children’s classics</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200 Traditional Chinese Fables and poems</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Big data collection from major users</a:t>
                      </a:r>
                      <a:endParaRPr b="0" i="0" sz="1000" u="none" cap="none" strike="noStrike">
                        <a:solidFill>
                          <a:srgbClr val="212121"/>
                        </a:solidFill>
                        <a:latin typeface="Arial"/>
                        <a:ea typeface="Arial"/>
                        <a:cs typeface="Arial"/>
                        <a:sym typeface="Aria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25400" rtl="0" algn="l">
                        <a:lnSpc>
                          <a:spcPct val="115000"/>
                        </a:lnSpc>
                        <a:spcBef>
                          <a:spcPts val="0"/>
                        </a:spcBef>
                        <a:spcAft>
                          <a:spcPts val="0"/>
                        </a:spcAft>
                        <a:buClr>
                          <a:srgbClr val="000000"/>
                        </a:buClr>
                        <a:buSzPts val="1000"/>
                        <a:buFont typeface="Arial"/>
                        <a:buNone/>
                      </a:pPr>
                      <a:r>
                        <a:rPr b="0" lang="en" sz="1000" u="none" cap="none" strike="noStrike">
                          <a:solidFill>
                            <a:srgbClr val="212121"/>
                          </a:solidFill>
                        </a:rPr>
                        <a:t>Expand book trove to</a:t>
                      </a:r>
                      <a:endParaRPr b="0" sz="1000" u="none" cap="none" strike="noStrike">
                        <a:solidFill>
                          <a:srgbClr val="212121"/>
                        </a:solidFil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500 English children’s classics</a:t>
                      </a:r>
                      <a:endParaRPr b="0" i="0" sz="1000" u="none" cap="none" strike="noStrike">
                        <a:solidFill>
                          <a:srgbClr val="212121"/>
                        </a:solidFill>
                        <a:latin typeface="Arial"/>
                        <a:ea typeface="Arial"/>
                        <a:cs typeface="Arial"/>
                        <a:sym typeface="Arial"/>
                      </a:endParaRPr>
                    </a:p>
                    <a:p>
                      <a:pPr indent="-93662" lvl="0" marL="93662" marR="25400" rtl="0" algn="l">
                        <a:lnSpc>
                          <a:spcPct val="115000"/>
                        </a:lnSpc>
                        <a:spcBef>
                          <a:spcPts val="0"/>
                        </a:spcBef>
                        <a:spcAft>
                          <a:spcPts val="0"/>
                        </a:spcAft>
                        <a:buClr>
                          <a:srgbClr val="000000"/>
                        </a:buClr>
                        <a:buSzPts val="1000"/>
                        <a:buFont typeface="Arial"/>
                        <a:buChar char="-"/>
                      </a:pPr>
                      <a:r>
                        <a:rPr b="0" i="0" lang="en" sz="1000" u="none" cap="none" strike="noStrike">
                          <a:solidFill>
                            <a:srgbClr val="212121"/>
                          </a:solidFill>
                          <a:latin typeface="Arial"/>
                          <a:ea typeface="Arial"/>
                          <a:cs typeface="Arial"/>
                          <a:sym typeface="Arial"/>
                        </a:rPr>
                        <a:t>500 Traditional Chinese Fables and poems</a:t>
                      </a:r>
                      <a:endParaRPr b="0" i="0" sz="1000" u="none" cap="none" strike="noStrike">
                        <a:solidFill>
                          <a:srgbClr val="212121"/>
                        </a:solidFill>
                        <a:latin typeface="Arial"/>
                        <a:ea typeface="Arial"/>
                        <a:cs typeface="Arial"/>
                        <a:sym typeface="Aria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8700">
                <a:tc>
                  <a:txBody>
                    <a:bodyPr>
                      <a:noAutofit/>
                    </a:bodyPr>
                    <a:lstStyle/>
                    <a:p>
                      <a:pPr indent="0" lvl="0" marL="0" marR="0" rtl="0" algn="ctr">
                        <a:lnSpc>
                          <a:spcPct val="115000"/>
                        </a:lnSpc>
                        <a:spcBef>
                          <a:spcPts val="0"/>
                        </a:spcBef>
                        <a:spcAft>
                          <a:spcPts val="0"/>
                        </a:spcAft>
                        <a:buClr>
                          <a:srgbClr val="000000"/>
                        </a:buClr>
                        <a:buSzPts val="1200"/>
                        <a:buFont typeface="Arial"/>
                        <a:buNone/>
                      </a:pPr>
                      <a:r>
                        <a:rPr b="1" lang="en" sz="1000" u="none" cap="none" strike="noStrike">
                          <a:solidFill>
                            <a:srgbClr val="212121"/>
                          </a:solidFill>
                        </a:rPr>
                        <a:t>Finances and investment</a:t>
                      </a:r>
                      <a:endParaRPr b="1" sz="1000" u="none" cap="none" strike="noStrike">
                        <a:solidFill>
                          <a:srgbClr val="222222"/>
                        </a:solidFil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650">
                      <a:solidFill>
                        <a:srgbClr val="000000">
                          <a:alpha val="0"/>
                        </a:srgbClr>
                      </a:solidFill>
                      <a:prstDash val="solid"/>
                      <a:round/>
                      <a:headEnd len="sm" w="sm" type="none"/>
                      <a:tailEnd len="sm" w="sm" type="none"/>
                    </a:lnB>
                    <a:solidFill>
                      <a:srgbClr val="E6B8AF"/>
                    </a:solidFill>
                  </a:tcPr>
                </a:tc>
                <a:tc>
                  <a:txBody>
                    <a:bodyPr>
                      <a:noAutofit/>
                    </a:bodyPr>
                    <a:lstStyle/>
                    <a:p>
                      <a:pPr indent="0" lvl="0" marL="0" marR="25400" rtl="0" algn="l">
                        <a:lnSpc>
                          <a:spcPct val="115000"/>
                        </a:lnSpc>
                        <a:spcBef>
                          <a:spcPts val="0"/>
                        </a:spcBef>
                        <a:spcAft>
                          <a:spcPts val="0"/>
                        </a:spcAft>
                        <a:buClr>
                          <a:srgbClr val="000000"/>
                        </a:buClr>
                        <a:buSzPts val="1000"/>
                        <a:buFont typeface="Arial"/>
                        <a:buNone/>
                      </a:pPr>
                      <a:r>
                        <a:rPr lang="en" sz="1000" u="none" cap="none" strike="noStrike">
                          <a:solidFill>
                            <a:srgbClr val="212121"/>
                          </a:solidFill>
                        </a:rPr>
                        <a:t>Raise US$100-200K</a:t>
                      </a:r>
                      <a:endParaRPr sz="1000" u="none" cap="none" strike="noStrike"/>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650">
                      <a:solidFill>
                        <a:srgbClr val="000000">
                          <a:alpha val="0"/>
                        </a:srgbClr>
                      </a:solidFill>
                      <a:prstDash val="solid"/>
                      <a:round/>
                      <a:headEnd len="sm" w="sm" type="none"/>
                      <a:tailEnd len="sm" w="sm" type="none"/>
                    </a:lnB>
                  </a:tcPr>
                </a:tc>
                <a:tc>
                  <a:txBody>
                    <a:bodyPr>
                      <a:noAutofit/>
                    </a:bodyPr>
                    <a:lstStyle/>
                    <a:p>
                      <a:pPr indent="0" lvl="0" marL="0" marR="25400" rtl="0" algn="l">
                        <a:lnSpc>
                          <a:spcPct val="115000"/>
                        </a:lnSpc>
                        <a:spcBef>
                          <a:spcPts val="0"/>
                        </a:spcBef>
                        <a:spcAft>
                          <a:spcPts val="0"/>
                        </a:spcAft>
                        <a:buClr>
                          <a:srgbClr val="000000"/>
                        </a:buClr>
                        <a:buSzPts val="1000"/>
                        <a:buFont typeface="Arial"/>
                        <a:buNone/>
                      </a:pPr>
                      <a:r>
                        <a:rPr lang="en" sz="1000" u="none" cap="none" strike="noStrike">
                          <a:solidFill>
                            <a:srgbClr val="212121"/>
                          </a:solidFill>
                        </a:rPr>
                        <a:t>Raise additional </a:t>
                      </a:r>
                      <a:r>
                        <a:rPr lang="en" sz="1000" u="none" cap="none" strike="noStrike"/>
                        <a:t>US$150-300K</a:t>
                      </a:r>
                      <a:endParaRPr sz="1000" u="none" cap="none" strike="noStrike"/>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650">
                      <a:solidFill>
                        <a:srgbClr val="000000">
                          <a:alpha val="0"/>
                        </a:srgbClr>
                      </a:solidFill>
                      <a:prstDash val="solid"/>
                      <a:round/>
                      <a:headEnd len="sm" w="sm" type="none"/>
                      <a:tailEnd len="sm" w="sm" type="none"/>
                    </a:lnB>
                  </a:tcPr>
                </a:tc>
                <a:tc>
                  <a:txBody>
                    <a:bodyPr>
                      <a:noAutofit/>
                    </a:bodyPr>
                    <a:lstStyle/>
                    <a:p>
                      <a:pPr indent="0" lvl="0" marL="0" marR="25400" rtl="0" algn="l">
                        <a:lnSpc>
                          <a:spcPct val="115000"/>
                        </a:lnSpc>
                        <a:spcBef>
                          <a:spcPts val="0"/>
                        </a:spcBef>
                        <a:spcAft>
                          <a:spcPts val="0"/>
                        </a:spcAft>
                        <a:buClr>
                          <a:schemeClr val="dk1"/>
                        </a:buClr>
                        <a:buSzPts val="1100"/>
                        <a:buFont typeface="Arial"/>
                        <a:buNone/>
                      </a:pPr>
                      <a:r>
                        <a:rPr lang="en" sz="1000" u="none" cap="none" strike="noStrike">
                          <a:solidFill>
                            <a:srgbClr val="212121"/>
                          </a:solidFill>
                        </a:rPr>
                        <a:t>- Raise additional US$200-400K</a:t>
                      </a:r>
                      <a:endParaRPr sz="1000" u="none" cap="none" strike="noStrike"/>
                    </a:p>
                    <a:p>
                      <a:pPr indent="0" lvl="0" marL="0" marR="25400" rtl="0" algn="l">
                        <a:lnSpc>
                          <a:spcPct val="115000"/>
                        </a:lnSpc>
                        <a:spcBef>
                          <a:spcPts val="0"/>
                        </a:spcBef>
                        <a:spcAft>
                          <a:spcPts val="0"/>
                        </a:spcAft>
                        <a:buClr>
                          <a:schemeClr val="dk1"/>
                        </a:buClr>
                        <a:buSzPts val="1100"/>
                        <a:buFont typeface="Arial"/>
                        <a:buNone/>
                      </a:pPr>
                      <a:r>
                        <a:rPr lang="en" sz="1000" u="none" cap="none" strike="noStrike">
                          <a:solidFill>
                            <a:srgbClr val="212121"/>
                          </a:solidFill>
                        </a:rPr>
                        <a:t>- Breakeven</a:t>
                      </a:r>
                      <a:endParaRPr sz="1000" u="none" cap="none" strike="noStrike">
                        <a:solidFill>
                          <a:srgbClr val="212121"/>
                        </a:solidFill>
                      </a:endParaRPr>
                    </a:p>
                  </a:txBody>
                  <a:tcPr marT="91425" marB="91425" marR="91425" marL="91425" anchor="ctr">
                    <a:lnL cap="flat" cmpd="sng" w="12650">
                      <a:solidFill>
                        <a:srgbClr val="000000">
                          <a:alpha val="0"/>
                        </a:srgbClr>
                      </a:solidFill>
                      <a:prstDash val="solid"/>
                      <a:round/>
                      <a:headEnd len="sm" w="sm" type="none"/>
                      <a:tailEnd len="sm" w="sm" type="none"/>
                    </a:lnL>
                    <a:lnR cap="flat" cmpd="sng" w="12650">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650">
                      <a:solidFill>
                        <a:srgbClr val="000000">
                          <a:alpha val="0"/>
                        </a:srgbClr>
                      </a:solidFill>
                      <a:prstDash val="solid"/>
                      <a:round/>
                      <a:headEnd len="sm" w="sm" type="none"/>
                      <a:tailEnd len="sm" w="sm" type="none"/>
                    </a:lnB>
                  </a:tcPr>
                </a:tc>
              </a:tr>
            </a:tbl>
          </a:graphicData>
        </a:graphic>
      </p:graphicFrame>
      <p:pic>
        <p:nvPicPr>
          <p:cNvPr id="1068" name="Google Shape;1068;p55"/>
          <p:cNvPicPr preferRelativeResize="0"/>
          <p:nvPr/>
        </p:nvPicPr>
        <p:blipFill rotWithShape="1">
          <a:blip r:embed="rId3">
            <a:alphaModFix/>
          </a:blip>
          <a:srcRect b="0" l="0" r="0" t="0"/>
          <a:stretch/>
        </p:blipFill>
        <p:spPr>
          <a:xfrm>
            <a:off x="8053000" y="-15674"/>
            <a:ext cx="673504" cy="673524"/>
          </a:xfrm>
          <a:prstGeom prst="rect">
            <a:avLst/>
          </a:prstGeom>
          <a:noFill/>
          <a:ln>
            <a:noFill/>
          </a:ln>
        </p:spPr>
      </p:pic>
      <p:pic>
        <p:nvPicPr>
          <p:cNvPr id="1069" name="Google Shape;1069;p55"/>
          <p:cNvPicPr preferRelativeResize="0"/>
          <p:nvPr/>
        </p:nvPicPr>
        <p:blipFill rotWithShape="1">
          <a:blip r:embed="rId4">
            <a:alphaModFix/>
          </a:blip>
          <a:srcRect b="0" l="0" r="0" t="0"/>
          <a:stretch/>
        </p:blipFill>
        <p:spPr>
          <a:xfrm>
            <a:off x="184312" y="133775"/>
            <a:ext cx="914400" cy="914400"/>
          </a:xfrm>
          <a:prstGeom prst="rect">
            <a:avLst/>
          </a:prstGeom>
          <a:noFill/>
          <a:ln>
            <a:noFill/>
          </a:ln>
        </p:spPr>
      </p:pic>
      <p:sp>
        <p:nvSpPr>
          <p:cNvPr id="1070" name="Google Shape;1070;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
        <p:nvSpPr>
          <p:cNvPr id="1076" name="Google Shape;1076;p56"/>
          <p:cNvSpPr txBox="1"/>
          <p:nvPr/>
        </p:nvSpPr>
        <p:spPr>
          <a:xfrm>
            <a:off x="48625" y="198475"/>
            <a:ext cx="88920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Sources:</a:t>
            </a:r>
            <a:endParaRPr b="0" i="0" sz="14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Amin, J. (2015). </a:t>
            </a:r>
            <a:r>
              <a:rPr b="0" i="1" lang="en" sz="1000" u="none" cap="none" strike="noStrike">
                <a:solidFill>
                  <a:schemeClr val="dk1"/>
                </a:solidFill>
                <a:latin typeface="Arial"/>
                <a:ea typeface="Arial"/>
                <a:cs typeface="Arial"/>
                <a:sym typeface="Arial"/>
              </a:rPr>
              <a:t>Beginner ’s Guide to Character Creation in Maya Index Terms are not available</a:t>
            </a:r>
            <a:r>
              <a:rPr b="0" i="0" lang="en" sz="1000" u="none" cap="none" strike="noStrike">
                <a:solidFill>
                  <a:schemeClr val="dk1"/>
                </a:solidFill>
                <a:latin typeface="Arial"/>
                <a:ea typeface="Arial"/>
                <a:cs typeface="Arial"/>
                <a:sym typeface="Arial"/>
              </a:rPr>
              <a:t>. 3dtotal Publishing.</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Australian Government. (2012). </a:t>
            </a:r>
            <a:r>
              <a:rPr b="0" i="1" lang="en" sz="1000" u="none" cap="none" strike="noStrike">
                <a:solidFill>
                  <a:schemeClr val="dk1"/>
                </a:solidFill>
                <a:latin typeface="Arial"/>
                <a:ea typeface="Arial"/>
                <a:cs typeface="Arial"/>
                <a:sym typeface="Arial"/>
              </a:rPr>
              <a:t>Australia in the Asian Century</a:t>
            </a: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Balyan, R., Mccarthy, K. S., &amp; Mcnamara, D. S. (2017). Combining Machine Learning and Natural Language Processing to Assess Literary Text Comprehension, (June), 244–249.</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Chan, M. &amp; Chu, S. &amp; Mok, S. &amp; Tam, F. (2016). Fostering interest in reading and strengthening reading comprehension ability of primary school students using a children’s literature e-quiz bank on the cloud.</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highlight>
                  <a:srgbClr val="FFFFFF"/>
                </a:highlight>
                <a:latin typeface="Arial"/>
                <a:ea typeface="Arial"/>
                <a:cs typeface="Arial"/>
                <a:sym typeface="Arial"/>
              </a:rPr>
              <a:t>Chan, M. </a:t>
            </a:r>
            <a:r>
              <a:rPr b="0" i="0" lang="en" sz="1000" u="none" cap="none" strike="noStrike">
                <a:solidFill>
                  <a:schemeClr val="dk1"/>
                </a:solidFill>
                <a:latin typeface="Arial"/>
                <a:ea typeface="Arial"/>
                <a:cs typeface="Arial"/>
                <a:sym typeface="Arial"/>
              </a:rPr>
              <a:t>&amp;</a:t>
            </a:r>
            <a:r>
              <a:rPr b="0" i="0" lang="en" sz="1000" u="none" cap="none" strike="noStrike">
                <a:solidFill>
                  <a:schemeClr val="dk1"/>
                </a:solidFill>
                <a:highlight>
                  <a:srgbClr val="FFFFFF"/>
                </a:highlight>
                <a:latin typeface="Arial"/>
                <a:ea typeface="Arial"/>
                <a:cs typeface="Arial"/>
                <a:sym typeface="Arial"/>
              </a:rPr>
              <a:t> Chu, S. </a:t>
            </a:r>
            <a:r>
              <a:rPr b="0" i="0" lang="en" sz="1000" u="none" cap="none" strike="noStrike">
                <a:solidFill>
                  <a:schemeClr val="dk1"/>
                </a:solidFill>
                <a:latin typeface="Arial"/>
                <a:ea typeface="Arial"/>
                <a:cs typeface="Arial"/>
                <a:sym typeface="Arial"/>
              </a:rPr>
              <a:t>&amp;</a:t>
            </a:r>
            <a:r>
              <a:rPr b="0" i="0" lang="en" sz="1000" u="none" cap="none" strike="noStrike">
                <a:solidFill>
                  <a:schemeClr val="dk1"/>
                </a:solidFill>
                <a:highlight>
                  <a:srgbClr val="FFFFFF"/>
                </a:highlight>
                <a:latin typeface="Arial"/>
                <a:ea typeface="Arial"/>
                <a:cs typeface="Arial"/>
                <a:sym typeface="Arial"/>
              </a:rPr>
              <a:t> Mok, S. (2015). Fostering interest in reading and strengthening reading comprehension ability of primary school students using a children’s literature e-quiz bank on the cloud. Paper presented at </a:t>
            </a:r>
            <a:r>
              <a:rPr b="0" i="1" lang="en" sz="1000" u="none" cap="none" strike="noStrike">
                <a:solidFill>
                  <a:schemeClr val="dk1"/>
                </a:solidFill>
                <a:highlight>
                  <a:srgbClr val="FFFFFF"/>
                </a:highlight>
                <a:latin typeface="Arial"/>
                <a:ea typeface="Arial"/>
                <a:cs typeface="Arial"/>
                <a:sym typeface="Arial"/>
              </a:rPr>
              <a:t>the Quality Education Fund Project Seminar: Learning through Gamification: Cultivating a Love of Reading in Primary Students</a:t>
            </a:r>
            <a:r>
              <a:rPr b="0" i="0" lang="en" sz="1000" u="none" cap="none" strike="noStrike">
                <a:solidFill>
                  <a:schemeClr val="dk1"/>
                </a:solidFill>
                <a:highlight>
                  <a:srgbClr val="FFFFFF"/>
                </a:highlight>
                <a:latin typeface="Arial"/>
                <a:ea typeface="Arial"/>
                <a:cs typeface="Arial"/>
                <a:sym typeface="Arial"/>
              </a:rPr>
              <a:t>, The University of Hong Kong, Hong Kong, June 30, 2015.</a:t>
            </a:r>
            <a:endParaRPr b="0" i="0" sz="1000" u="none" cap="none" strike="noStrike">
              <a:solidFill>
                <a:schemeClr val="dk1"/>
              </a:solidFill>
              <a:highlight>
                <a:srgbClr val="FFFFFF"/>
              </a:highlight>
              <a:latin typeface="Arial"/>
              <a:ea typeface="Arial"/>
              <a:cs typeface="Arial"/>
              <a:sym typeface="Arial"/>
            </a:endParaRPr>
          </a:p>
          <a:p>
            <a:pPr indent="-292100" lvl="0" marL="457200" marR="0" rtl="0" algn="l">
              <a:lnSpc>
                <a:spcPct val="115000"/>
              </a:lnSpc>
              <a:spcBef>
                <a:spcPts val="0"/>
              </a:spcBef>
              <a:spcAft>
                <a:spcPts val="0"/>
              </a:spcAft>
              <a:buClr>
                <a:srgbClr val="222222"/>
              </a:buClr>
              <a:buSzPts val="1000"/>
              <a:buFont typeface="Arial"/>
              <a:buChar char="-"/>
            </a:pPr>
            <a:r>
              <a:rPr b="0" i="0" lang="en" sz="1000" u="none" cap="none" strike="noStrike">
                <a:solidFill>
                  <a:srgbClr val="222222"/>
                </a:solidFill>
                <a:latin typeface="Arial"/>
                <a:ea typeface="Arial"/>
                <a:cs typeface="Arial"/>
                <a:sym typeface="Arial"/>
              </a:rPr>
              <a:t>Chan, W., Jaitly, N., Le, Q., &amp; Vinyals, O. (2016, March). Listen, attend and spell: A neural network for large vocabulary conversational speech recognition. In </a:t>
            </a:r>
            <a:r>
              <a:rPr b="0" i="1" lang="en" sz="1000" u="none" cap="none" strike="noStrike">
                <a:solidFill>
                  <a:srgbClr val="222222"/>
                </a:solidFill>
                <a:latin typeface="Arial"/>
                <a:ea typeface="Arial"/>
                <a:cs typeface="Arial"/>
                <a:sym typeface="Arial"/>
              </a:rPr>
              <a:t>Acoustics, Speech and Signal Processing (ICASSP), 2016 IEEE International Conference on</a:t>
            </a:r>
            <a:r>
              <a:rPr b="0" i="0" lang="en" sz="1000" u="none" cap="none" strike="noStrike">
                <a:solidFill>
                  <a:srgbClr val="222222"/>
                </a:solidFill>
                <a:latin typeface="Arial"/>
                <a:ea typeface="Arial"/>
                <a:cs typeface="Arial"/>
                <a:sym typeface="Arial"/>
              </a:rPr>
              <a:t> (pp. 4960-4964). IEEE.</a:t>
            </a:r>
            <a:endParaRPr b="0" i="0" sz="1000" u="none" cap="none" strike="noStrike">
              <a:solidFill>
                <a:srgbClr val="222222"/>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Chen, X.Y., Li, X.H., Lee, S.Y.C., &amp; Chu, S.K.W. (2018). Re-examining students’ reading experience in a gamified context from a self-determination perspective: A multiple-case study.</a:t>
            </a:r>
            <a:r>
              <a:rPr b="0" i="1" lang="en" sz="1000" u="none" cap="none" strike="noStrike">
                <a:solidFill>
                  <a:schemeClr val="dk1"/>
                </a:solidFill>
                <a:latin typeface="Arial"/>
                <a:ea typeface="Arial"/>
                <a:cs typeface="Arial"/>
                <a:sym typeface="Arial"/>
              </a:rPr>
              <a:t> ASIS&amp;T 2018, November 10-14, 2018, Vancouver, Canada.</a:t>
            </a:r>
            <a:endParaRPr b="0" i="1"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Chu S., Clancy E., Van G. W. F. (2018) Stimulating reading in primary school children with an online gamified reading challenge. Submitted to </a:t>
            </a:r>
            <a:r>
              <a:rPr b="0" i="1" lang="en" sz="1000" u="none" cap="none" strike="noStrike">
                <a:solidFill>
                  <a:schemeClr val="dk1"/>
                </a:solidFill>
                <a:latin typeface="Arial"/>
                <a:ea typeface="Arial"/>
                <a:cs typeface="Arial"/>
                <a:sym typeface="Arial"/>
              </a:rPr>
              <a:t>Learning and Instruction</a:t>
            </a: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Chu, S. (2014). Developing 21st century skills with plagiarism-free inquiry learning, collaborative teaching, social media, and gamification. </a:t>
            </a:r>
            <a:r>
              <a:rPr b="0" i="1" lang="en" sz="1000" u="none" cap="none" strike="noStrike">
                <a:solidFill>
                  <a:schemeClr val="dk1"/>
                </a:solidFill>
                <a:latin typeface="Arial"/>
                <a:ea typeface="Arial"/>
                <a:cs typeface="Arial"/>
                <a:sym typeface="Arial"/>
              </a:rPr>
              <a:t>Learning and Teaching Expo.</a:t>
            </a:r>
            <a:endParaRPr b="0" i="1"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Dipardo, A., &amp; Schnack, P. (2004). Expanding the web of meaning: Thought and emotion in an intergenerational reading and writing program. </a:t>
            </a:r>
            <a:r>
              <a:rPr b="0" i="1" lang="en" sz="1000" u="none" cap="none" strike="noStrike">
                <a:solidFill>
                  <a:schemeClr val="dk1"/>
                </a:solidFill>
                <a:latin typeface="Arial"/>
                <a:ea typeface="Arial"/>
                <a:cs typeface="Arial"/>
                <a:sym typeface="Arial"/>
              </a:rPr>
              <a:t>Reading Research Quarterly</a:t>
            </a:r>
            <a:r>
              <a:rPr b="0" i="0" lang="en" sz="1000" u="none" cap="none" strike="noStrike">
                <a:solidFill>
                  <a:schemeClr val="dk1"/>
                </a:solidFill>
                <a:latin typeface="Arial"/>
                <a:ea typeface="Arial"/>
                <a:cs typeface="Arial"/>
                <a:sym typeface="Arial"/>
              </a:rPr>
              <a:t>, </a:t>
            </a:r>
            <a:r>
              <a:rPr b="0" i="1" lang="en" sz="1000" u="none" cap="none" strike="noStrike">
                <a:solidFill>
                  <a:schemeClr val="dk1"/>
                </a:solidFill>
                <a:latin typeface="Arial"/>
                <a:ea typeface="Arial"/>
                <a:cs typeface="Arial"/>
                <a:sym typeface="Arial"/>
              </a:rPr>
              <a:t>39</a:t>
            </a:r>
            <a:r>
              <a:rPr b="0" i="0" lang="en" sz="1000" u="none" cap="none" strike="noStrike">
                <a:solidFill>
                  <a:schemeClr val="dk1"/>
                </a:solidFill>
                <a:latin typeface="Arial"/>
                <a:ea typeface="Arial"/>
                <a:cs typeface="Arial"/>
                <a:sym typeface="Arial"/>
              </a:rPr>
              <a:t>(1), 14–37. http://doi.org/10.1598/RRQ.39.1.3</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Education Gazette Editors. (2017). Early start on Mandarin opens doors to wider world. </a:t>
            </a:r>
            <a:r>
              <a:rPr b="0" i="1" lang="en" sz="1000" u="none" cap="none" strike="noStrike">
                <a:solidFill>
                  <a:schemeClr val="dk1"/>
                </a:solidFill>
                <a:latin typeface="Arial"/>
                <a:ea typeface="Arial"/>
                <a:cs typeface="Arial"/>
                <a:sym typeface="Arial"/>
              </a:rPr>
              <a:t>Aoteoroa New Zealand Education Gazette</a:t>
            </a:r>
            <a:r>
              <a:rPr b="0" i="0" lang="en" sz="1000" u="none" cap="none" strike="noStrike">
                <a:solidFill>
                  <a:schemeClr val="dk1"/>
                </a:solidFill>
                <a:latin typeface="Arial"/>
                <a:ea typeface="Arial"/>
                <a:cs typeface="Arial"/>
                <a:sym typeface="Arial"/>
              </a:rPr>
              <a:t>, </a:t>
            </a:r>
            <a:r>
              <a:rPr b="0" i="1" lang="en" sz="1000" u="none" cap="none" strike="noStrike">
                <a:solidFill>
                  <a:schemeClr val="dk1"/>
                </a:solidFill>
                <a:latin typeface="Arial"/>
                <a:ea typeface="Arial"/>
                <a:cs typeface="Arial"/>
                <a:sym typeface="Arial"/>
              </a:rPr>
              <a:t>96</a:t>
            </a:r>
            <a:r>
              <a:rPr b="0" i="0" lang="en" sz="1000" u="none" cap="none" strike="noStrike">
                <a:solidFill>
                  <a:schemeClr val="dk1"/>
                </a:solidFill>
                <a:latin typeface="Arial"/>
                <a:ea typeface="Arial"/>
                <a:cs typeface="Arial"/>
                <a:sym typeface="Arial"/>
              </a:rPr>
              <a:t>(15).</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Farah, A. G. V. (2013, May 13). The value of a second language in Brazil. </a:t>
            </a:r>
            <a:r>
              <a:rPr b="0" i="1" lang="en" sz="1000" u="none" cap="none" strike="noStrike">
                <a:solidFill>
                  <a:schemeClr val="dk1"/>
                </a:solidFill>
                <a:latin typeface="Arial"/>
                <a:ea typeface="Arial"/>
                <a:cs typeface="Arial"/>
                <a:sym typeface="Arial"/>
              </a:rPr>
              <a:t>The Brazil Business,</a:t>
            </a: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Gupta, M. R., Jacobson, N. P., &amp; Garcia, E. K. (2007). OCR binarization and image pre-processing for searching historical documents. </a:t>
            </a:r>
            <a:r>
              <a:rPr b="0" i="1" lang="en" sz="1000" u="none" cap="none" strike="noStrike">
                <a:solidFill>
                  <a:schemeClr val="dk1"/>
                </a:solidFill>
                <a:latin typeface="Arial"/>
                <a:ea typeface="Arial"/>
                <a:cs typeface="Arial"/>
                <a:sym typeface="Arial"/>
              </a:rPr>
              <a:t>Pattern Recognition</a:t>
            </a:r>
            <a:r>
              <a:rPr b="0" i="0" lang="en" sz="1000" u="none" cap="none" strike="noStrike">
                <a:solidFill>
                  <a:schemeClr val="dk1"/>
                </a:solidFill>
                <a:latin typeface="Arial"/>
                <a:ea typeface="Arial"/>
                <a:cs typeface="Arial"/>
                <a:sym typeface="Arial"/>
              </a:rPr>
              <a:t>, </a:t>
            </a:r>
            <a:r>
              <a:rPr b="0" i="1" lang="en" sz="1000" u="none" cap="none" strike="noStrike">
                <a:solidFill>
                  <a:schemeClr val="dk1"/>
                </a:solidFill>
                <a:latin typeface="Arial"/>
                <a:ea typeface="Arial"/>
                <a:cs typeface="Arial"/>
                <a:sym typeface="Arial"/>
              </a:rPr>
              <a:t>40</a:t>
            </a:r>
            <a:r>
              <a:rPr b="0" i="0" lang="en" sz="1000" u="none" cap="none" strike="noStrike">
                <a:solidFill>
                  <a:schemeClr val="dk1"/>
                </a:solidFill>
                <a:latin typeface="Arial"/>
                <a:ea typeface="Arial"/>
                <a:cs typeface="Arial"/>
                <a:sym typeface="Arial"/>
              </a:rPr>
              <a:t>(2), 389–397. http://doi.org/10.1016/j.patcog.2006.04.043</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Gwizdka, J. (2017). Information Systems and Neuroscience, </a:t>
            </a:r>
            <a:r>
              <a:rPr b="0" i="1" lang="en" sz="1000" u="none" cap="none" strike="noStrike">
                <a:solidFill>
                  <a:schemeClr val="dk1"/>
                </a:solidFill>
                <a:latin typeface="Arial"/>
                <a:ea typeface="Arial"/>
                <a:cs typeface="Arial"/>
                <a:sym typeface="Arial"/>
              </a:rPr>
              <a:t>16</a:t>
            </a:r>
            <a:r>
              <a:rPr b="0" i="0" lang="en" sz="1000" u="none" cap="none" strike="noStrike">
                <a:solidFill>
                  <a:schemeClr val="dk1"/>
                </a:solidFill>
                <a:latin typeface="Arial"/>
                <a:ea typeface="Arial"/>
                <a:cs typeface="Arial"/>
                <a:sym typeface="Arial"/>
              </a:rPr>
              <a:t>. http://doi.org/10.1007/978-3-319-41402-7</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Hicsonmez, S., Samet, N., Sener, F., &amp; Duygulu, P. (2017). DRAW: Deep networks for Recognizing styles of Artists Who illustrate children’s books. In </a:t>
            </a:r>
            <a:r>
              <a:rPr b="0" i="1" lang="en" sz="1000" u="none" cap="none" strike="noStrike">
                <a:solidFill>
                  <a:schemeClr val="dk1"/>
                </a:solidFill>
                <a:latin typeface="Arial"/>
                <a:ea typeface="Arial"/>
                <a:cs typeface="Arial"/>
                <a:sym typeface="Arial"/>
              </a:rPr>
              <a:t>Proceedings of the 2017 ACM on International Conference on Multimedia Retrieval</a:t>
            </a:r>
            <a:r>
              <a:rPr b="0" i="0" lang="en" sz="1000" u="none" cap="none" strike="noStrike">
                <a:solidFill>
                  <a:schemeClr val="dk1"/>
                </a:solidFill>
                <a:latin typeface="Arial"/>
                <a:ea typeface="Arial"/>
                <a:cs typeface="Arial"/>
                <a:sym typeface="Arial"/>
              </a:rPr>
              <a:t> (pp. 338–364).</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57"/>
          <p:cNvSpPr txBox="1"/>
          <p:nvPr/>
        </p:nvSpPr>
        <p:spPr>
          <a:xfrm>
            <a:off x="-120225" y="1038875"/>
            <a:ext cx="9144000" cy="36429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Lichtenfeld, S., Pekrun, R., Stupnisky, R. H., Reiss, K., &amp; Murayama, K. (2012). Measuring students’ emotions in the early years: The Achievement Emotions Questionnaire-Elementary School (AEQ-ES). </a:t>
            </a:r>
            <a:r>
              <a:rPr b="0" i="1" lang="en" sz="1000" u="none" cap="none" strike="noStrike">
                <a:solidFill>
                  <a:schemeClr val="dk1"/>
                </a:solidFill>
                <a:latin typeface="Arial"/>
                <a:ea typeface="Arial"/>
                <a:cs typeface="Arial"/>
                <a:sym typeface="Arial"/>
              </a:rPr>
              <a:t>Learning and Individual Differences</a:t>
            </a:r>
            <a:r>
              <a:rPr b="0" i="0" lang="en" sz="1000" u="none" cap="none" strike="noStrike">
                <a:solidFill>
                  <a:schemeClr val="dk1"/>
                </a:solidFill>
                <a:latin typeface="Arial"/>
                <a:ea typeface="Arial"/>
                <a:cs typeface="Arial"/>
                <a:sym typeface="Arial"/>
              </a:rPr>
              <a:t>, </a:t>
            </a:r>
            <a:r>
              <a:rPr b="0" i="1" lang="en" sz="1000" u="none" cap="none" strike="noStrike">
                <a:solidFill>
                  <a:schemeClr val="dk1"/>
                </a:solidFill>
                <a:latin typeface="Arial"/>
                <a:ea typeface="Arial"/>
                <a:cs typeface="Arial"/>
                <a:sym typeface="Arial"/>
              </a:rPr>
              <a:t>22</a:t>
            </a:r>
            <a:r>
              <a:rPr b="0" i="0" lang="en" sz="1000" u="none" cap="none" strike="noStrike">
                <a:solidFill>
                  <a:schemeClr val="dk1"/>
                </a:solidFill>
                <a:latin typeface="Arial"/>
                <a:ea typeface="Arial"/>
                <a:cs typeface="Arial"/>
                <a:sym typeface="Arial"/>
              </a:rPr>
              <a:t>(2), 190–201. http://doi.org/10.1016/j.lindif.2011.04.009</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Li, X.H., Mok, S.W., Cheng, Y.Y.J., &amp; Chu, S.K.W. (2018). An examination of a gamified e-quiz system in fostering students’ reading habit, interest and ability. Paper to be presented at the </a:t>
            </a:r>
            <a:r>
              <a:rPr b="0" i="1" lang="en" sz="1000" u="none" cap="none" strike="noStrike">
                <a:solidFill>
                  <a:schemeClr val="dk1"/>
                </a:solidFill>
                <a:latin typeface="Arial"/>
                <a:ea typeface="Arial"/>
                <a:cs typeface="Arial"/>
                <a:sym typeface="Arial"/>
              </a:rPr>
              <a:t>ASIS&amp;T 2018 Annual Meeting, Vancouver, Canada.</a:t>
            </a:r>
            <a:endParaRPr b="0" i="1"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Malley, A. (2016). Why learning Chinese should be compulsory in Australian schools. </a:t>
            </a:r>
            <a:r>
              <a:rPr b="0" i="1" lang="en" sz="1000" u="none" cap="none" strike="noStrike">
                <a:solidFill>
                  <a:schemeClr val="dk1"/>
                </a:solidFill>
                <a:latin typeface="Arial"/>
                <a:ea typeface="Arial"/>
                <a:cs typeface="Arial"/>
                <a:sym typeface="Arial"/>
              </a:rPr>
              <a:t>The Sydney Morning Herald</a:t>
            </a: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222222"/>
              </a:buClr>
              <a:buSzPts val="1000"/>
              <a:buFont typeface="Arial"/>
              <a:buChar char="-"/>
            </a:pPr>
            <a:r>
              <a:rPr b="0" i="0" lang="en" sz="1000" u="none" cap="none" strike="noStrike">
                <a:solidFill>
                  <a:srgbClr val="222222"/>
                </a:solidFill>
                <a:latin typeface="Arial"/>
                <a:ea typeface="Arial"/>
                <a:cs typeface="Arial"/>
                <a:sym typeface="Arial"/>
              </a:rPr>
              <a:t>Ming, Y. (2015). Robust regional bounding spherical descriptor for 3D face recognition and emotion analysis. </a:t>
            </a:r>
            <a:r>
              <a:rPr b="0" i="1" lang="en" sz="1000" u="none" cap="none" strike="noStrike">
                <a:solidFill>
                  <a:srgbClr val="222222"/>
                </a:solidFill>
                <a:latin typeface="Arial"/>
                <a:ea typeface="Arial"/>
                <a:cs typeface="Arial"/>
                <a:sym typeface="Arial"/>
              </a:rPr>
              <a:t>Image and Vision Computing</a:t>
            </a:r>
            <a:r>
              <a:rPr b="0" i="0" lang="en" sz="1000" u="none" cap="none" strike="noStrike">
                <a:solidFill>
                  <a:srgbClr val="222222"/>
                </a:solidFill>
                <a:latin typeface="Arial"/>
                <a:ea typeface="Arial"/>
                <a:cs typeface="Arial"/>
                <a:sym typeface="Arial"/>
              </a:rPr>
              <a:t>, </a:t>
            </a:r>
            <a:r>
              <a:rPr b="0" i="1" lang="en" sz="1000" u="none" cap="none" strike="noStrike">
                <a:solidFill>
                  <a:srgbClr val="222222"/>
                </a:solidFill>
                <a:latin typeface="Arial"/>
                <a:ea typeface="Arial"/>
                <a:cs typeface="Arial"/>
                <a:sym typeface="Arial"/>
              </a:rPr>
              <a:t>35</a:t>
            </a:r>
            <a:r>
              <a:rPr b="0" i="0" lang="en" sz="1000" u="none" cap="none" strike="noStrike">
                <a:solidFill>
                  <a:srgbClr val="222222"/>
                </a:solidFill>
                <a:latin typeface="Arial"/>
                <a:ea typeface="Arial"/>
                <a:cs typeface="Arial"/>
                <a:sym typeface="Arial"/>
              </a:rPr>
              <a:t>, 14-22.</a:t>
            </a:r>
            <a:endParaRPr b="0" i="0" sz="1000" u="none" cap="none" strike="noStrike">
              <a:solidFill>
                <a:srgbClr val="222222"/>
              </a:solidFill>
              <a:latin typeface="Arial"/>
              <a:ea typeface="Arial"/>
              <a:cs typeface="Arial"/>
              <a:sym typeface="Arial"/>
            </a:endParaRPr>
          </a:p>
          <a:p>
            <a:pPr indent="-292100" lvl="0" marL="457200" marR="0" rtl="0" algn="l">
              <a:lnSpc>
                <a:spcPct val="115000"/>
              </a:lnSpc>
              <a:spcBef>
                <a:spcPts val="0"/>
              </a:spcBef>
              <a:spcAft>
                <a:spcPts val="0"/>
              </a:spcAft>
              <a:buClr>
                <a:srgbClr val="222222"/>
              </a:buClr>
              <a:buSzPts val="1000"/>
              <a:buFont typeface="Arial"/>
              <a:buChar char="-"/>
            </a:pPr>
            <a:r>
              <a:rPr b="0" i="0" lang="en" sz="1000" u="none" cap="none" strike="noStrike">
                <a:solidFill>
                  <a:srgbClr val="222222"/>
                </a:solidFill>
                <a:latin typeface="Arial"/>
                <a:ea typeface="Arial"/>
                <a:cs typeface="Arial"/>
                <a:sym typeface="Arial"/>
              </a:rPr>
              <a:t>Ono, Y., Onishi, A., Ishihara, M., &amp; Yamashiro, M. (2015). Voice-Based Computer Mediated Communication for Individual Practice to Increase Speaking Proficiency: Construction and Pilot Study. In </a:t>
            </a:r>
            <a:r>
              <a:rPr b="0" i="1" lang="en" sz="1000" u="none" cap="none" strike="noStrike">
                <a:solidFill>
                  <a:srgbClr val="222222"/>
                </a:solidFill>
                <a:latin typeface="Arial"/>
                <a:ea typeface="Arial"/>
                <a:cs typeface="Arial"/>
                <a:sym typeface="Arial"/>
              </a:rPr>
              <a:t>Learning and Collaboration Technologies</a:t>
            </a:r>
            <a:r>
              <a:rPr b="0" i="0" lang="en" sz="1000" u="none" cap="none" strike="noStrike">
                <a:solidFill>
                  <a:srgbClr val="222222"/>
                </a:solidFill>
                <a:latin typeface="Arial"/>
                <a:ea typeface="Arial"/>
                <a:cs typeface="Arial"/>
                <a:sym typeface="Arial"/>
              </a:rPr>
              <a:t> (pp. 115-123). Springer, Cham.</a:t>
            </a:r>
            <a:endParaRPr b="0" i="0" sz="1000" u="none" cap="none" strike="noStrike">
              <a:solidFill>
                <a:srgbClr val="222222"/>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Pekrun, R., &amp; Linnenbrink-garcia, L. (2012). Academic Emotions and Student Engagement. In </a:t>
            </a:r>
            <a:r>
              <a:rPr b="0" i="1" lang="en" sz="1000" u="none" cap="none" strike="noStrike">
                <a:solidFill>
                  <a:schemeClr val="dk1"/>
                </a:solidFill>
                <a:latin typeface="Arial"/>
                <a:ea typeface="Arial"/>
                <a:cs typeface="Arial"/>
                <a:sym typeface="Arial"/>
              </a:rPr>
              <a:t>Handbook of Research on Student Engagement</a:t>
            </a:r>
            <a:r>
              <a:rPr b="0" i="0" lang="en" sz="1000" u="none" cap="none" strike="noStrike">
                <a:solidFill>
                  <a:schemeClr val="dk1"/>
                </a:solidFill>
                <a:latin typeface="Arial"/>
                <a:ea typeface="Arial"/>
                <a:cs typeface="Arial"/>
                <a:sym typeface="Arial"/>
              </a:rPr>
              <a:t>.</a:t>
            </a:r>
            <a:r>
              <a:rPr b="0" i="0" lang="en" sz="1000" u="none" cap="none" strike="noStrike">
                <a:solidFill>
                  <a:schemeClr val="hlink"/>
                </a:solidFill>
                <a:uFill>
                  <a:noFill/>
                </a:uFill>
                <a:latin typeface="Arial"/>
                <a:ea typeface="Arial"/>
                <a:cs typeface="Arial"/>
                <a:sym typeface="Arial"/>
                <a:hlinkClick r:id="rId3"/>
              </a:rPr>
              <a:t> </a:t>
            </a:r>
            <a:r>
              <a:rPr b="0" i="0" lang="en" sz="1000" u="sng" cap="none" strike="noStrike">
                <a:solidFill>
                  <a:schemeClr val="hlink"/>
                </a:solidFill>
                <a:latin typeface="Arial"/>
                <a:ea typeface="Arial"/>
                <a:cs typeface="Arial"/>
                <a:sym typeface="Arial"/>
                <a:hlinkClick r:id="rId4"/>
              </a:rPr>
              <a:t>http://doi.org/10.1007/978-1-4614-2018-7</a:t>
            </a:r>
            <a:endParaRPr b="0" i="0" sz="1000" u="sng" cap="none" strike="noStrike">
              <a:solidFill>
                <a:schemeClr val="hlink"/>
              </a:solidFill>
              <a:latin typeface="Arial"/>
              <a:ea typeface="Arial"/>
              <a:cs typeface="Arial"/>
              <a:sym typeface="Arial"/>
              <a:hlinkClick r:id="rId5"/>
            </a:endParaRPr>
          </a:p>
          <a:p>
            <a:pPr indent="-292100" lvl="0" marL="457200" marR="0" rtl="0" algn="l">
              <a:lnSpc>
                <a:spcPct val="115000"/>
              </a:lnSpc>
              <a:spcBef>
                <a:spcPts val="0"/>
              </a:spcBef>
              <a:spcAft>
                <a:spcPts val="0"/>
              </a:spcAft>
              <a:buClr>
                <a:srgbClr val="222222"/>
              </a:buClr>
              <a:buSzPts val="1000"/>
              <a:buFont typeface="Arial"/>
              <a:buChar char="-"/>
            </a:pPr>
            <a:r>
              <a:rPr b="0" i="0" lang="en" sz="1000" u="none" cap="none" strike="noStrike">
                <a:solidFill>
                  <a:srgbClr val="222222"/>
                </a:solidFill>
                <a:latin typeface="Arial"/>
                <a:ea typeface="Arial"/>
                <a:cs typeface="Arial"/>
                <a:sym typeface="Arial"/>
              </a:rPr>
              <a:t>Sariyanidi, E., Gunes, H., &amp; Cavallaro, A. (2015). Automatic analysis of facial affect: A survey of registration, representation, and recognition. </a:t>
            </a:r>
            <a:r>
              <a:rPr b="0" i="1" lang="en" sz="1000" u="none" cap="none" strike="noStrike">
                <a:solidFill>
                  <a:srgbClr val="222222"/>
                </a:solidFill>
                <a:latin typeface="Arial"/>
                <a:ea typeface="Arial"/>
                <a:cs typeface="Arial"/>
                <a:sym typeface="Arial"/>
              </a:rPr>
              <a:t>IEEE transactions on pattern analysis and machine intelligence</a:t>
            </a:r>
            <a:r>
              <a:rPr b="0" i="0" lang="en" sz="1000" u="none" cap="none" strike="noStrike">
                <a:solidFill>
                  <a:srgbClr val="222222"/>
                </a:solidFill>
                <a:latin typeface="Arial"/>
                <a:ea typeface="Arial"/>
                <a:cs typeface="Arial"/>
                <a:sym typeface="Arial"/>
              </a:rPr>
              <a:t>, </a:t>
            </a:r>
            <a:r>
              <a:rPr b="0" i="1" lang="en" sz="1000" u="none" cap="none" strike="noStrike">
                <a:solidFill>
                  <a:srgbClr val="222222"/>
                </a:solidFill>
                <a:latin typeface="Arial"/>
                <a:ea typeface="Arial"/>
                <a:cs typeface="Arial"/>
                <a:sym typeface="Arial"/>
              </a:rPr>
              <a:t>37</a:t>
            </a:r>
            <a:r>
              <a:rPr b="0" i="0" lang="en" sz="1000" u="none" cap="none" strike="noStrike">
                <a:solidFill>
                  <a:srgbClr val="222222"/>
                </a:solidFill>
                <a:latin typeface="Arial"/>
                <a:ea typeface="Arial"/>
                <a:cs typeface="Arial"/>
                <a:sym typeface="Arial"/>
              </a:rPr>
              <a:t>(6), 1113-1133.</a:t>
            </a:r>
            <a:endParaRPr b="0" i="0" sz="1000" u="none" cap="none" strike="noStrike">
              <a:solidFill>
                <a:srgbClr val="222222"/>
              </a:solidFill>
              <a:latin typeface="Arial"/>
              <a:ea typeface="Arial"/>
              <a:cs typeface="Arial"/>
              <a:sym typeface="Arial"/>
            </a:endParaRPr>
          </a:p>
          <a:p>
            <a:pPr indent="-292100" lvl="0" marL="457200" marR="0" rtl="0" algn="l">
              <a:lnSpc>
                <a:spcPct val="115000"/>
              </a:lnSpc>
              <a:spcBef>
                <a:spcPts val="0"/>
              </a:spcBef>
              <a:spcAft>
                <a:spcPts val="0"/>
              </a:spcAft>
              <a:buClr>
                <a:srgbClr val="222222"/>
              </a:buClr>
              <a:buSzPts val="1000"/>
              <a:buFont typeface="Arial"/>
              <a:buChar char="-"/>
            </a:pPr>
            <a:r>
              <a:rPr b="0" i="0" lang="en" sz="1100" u="none" cap="none" strike="noStrike">
                <a:solidFill>
                  <a:schemeClr val="dk1"/>
                </a:solidFill>
                <a:latin typeface="Times New Roman"/>
                <a:ea typeface="Times New Roman"/>
                <a:cs typeface="Times New Roman"/>
                <a:sym typeface="Times New Roman"/>
              </a:rPr>
              <a:t>Swaggerty, E. A. (2015) Selecting Engaging Texts for Upper Elementary Students Who Avoid Reading or Find Reading Difficult. In D. A. Wooten &amp; B. E. Cullinan (Eds.), Children’s Literature in the Reading Program: Engaging Young Readers in the 21st Century. International Literacy Association.</a:t>
            </a:r>
            <a:endParaRPr b="0" i="0" sz="1000" u="none" cap="none" strike="noStrike">
              <a:solidFill>
                <a:srgbClr val="222222"/>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The British Council. (2017). </a:t>
            </a:r>
            <a:r>
              <a:rPr b="0" i="1" lang="en" sz="1000" u="none" cap="none" strike="noStrike">
                <a:solidFill>
                  <a:schemeClr val="dk1"/>
                </a:solidFill>
                <a:latin typeface="Arial"/>
                <a:ea typeface="Arial"/>
                <a:cs typeface="Arial"/>
                <a:sym typeface="Arial"/>
              </a:rPr>
              <a:t>Languages for the Future</a:t>
            </a: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US-China Strong Foundation. (n.d.). 1 million strong. Retrieved from http://uschinastrong.org/initiatives/1-million-strong/</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Vega, M. (1996). The Representation of Changing Emotions in Reading Comprehension. </a:t>
            </a:r>
            <a:r>
              <a:rPr b="0" i="1" lang="en" sz="1000" u="none" cap="none" strike="noStrike">
                <a:solidFill>
                  <a:schemeClr val="dk1"/>
                </a:solidFill>
                <a:latin typeface="Arial"/>
                <a:ea typeface="Arial"/>
                <a:cs typeface="Arial"/>
                <a:sym typeface="Arial"/>
              </a:rPr>
              <a:t>Cognition &amp; Emotion</a:t>
            </a:r>
            <a:r>
              <a:rPr b="0" i="0" lang="en" sz="1000" u="none" cap="none" strike="noStrike">
                <a:solidFill>
                  <a:schemeClr val="dk1"/>
                </a:solidFill>
                <a:latin typeface="Arial"/>
                <a:ea typeface="Arial"/>
                <a:cs typeface="Arial"/>
                <a:sym typeface="Arial"/>
              </a:rPr>
              <a:t>, </a:t>
            </a:r>
            <a:r>
              <a:rPr b="0" i="1" lang="en" sz="1000" u="none" cap="none" strike="noStrike">
                <a:solidFill>
                  <a:schemeClr val="dk1"/>
                </a:solidFill>
                <a:latin typeface="Arial"/>
                <a:ea typeface="Arial"/>
                <a:cs typeface="Arial"/>
                <a:sym typeface="Arial"/>
              </a:rPr>
              <a:t>10</a:t>
            </a:r>
            <a:r>
              <a:rPr b="0" i="0" lang="en" sz="1000" u="none" cap="none" strike="noStrike">
                <a:solidFill>
                  <a:schemeClr val="dk1"/>
                </a:solidFill>
                <a:latin typeface="Arial"/>
                <a:ea typeface="Arial"/>
                <a:cs typeface="Arial"/>
                <a:sym typeface="Arial"/>
              </a:rPr>
              <a:t>(3), 303–322. </a:t>
            </a:r>
            <a:r>
              <a:rPr b="0" i="0" lang="en" sz="1000" u="sng" cap="none" strike="noStrike">
                <a:solidFill>
                  <a:schemeClr val="hlink"/>
                </a:solidFill>
                <a:latin typeface="Arial"/>
                <a:ea typeface="Arial"/>
                <a:cs typeface="Arial"/>
                <a:sym typeface="Arial"/>
                <a:hlinkClick r:id="rId6"/>
              </a:rPr>
              <a:t>http://doi.org/10.1080/026999396380268</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Weise, E (2013) </a:t>
            </a:r>
            <a:r>
              <a:rPr b="0" i="0" lang="en" sz="1000" u="none" cap="none" strike="noStrike">
                <a:solidFill>
                  <a:srgbClr val="333333"/>
                </a:solidFill>
                <a:latin typeface="Arial"/>
                <a:ea typeface="Arial"/>
                <a:cs typeface="Arial"/>
                <a:sym typeface="Arial"/>
              </a:rPr>
              <a:t>Mandarin immersion schools in the United States in 2014. Retrieved from </a:t>
            </a:r>
            <a:r>
              <a:rPr b="0" i="0" lang="en" sz="1000" u="none" cap="none" strike="noStrike">
                <a:solidFill>
                  <a:schemeClr val="dk1"/>
                </a:solidFill>
                <a:latin typeface="Arial"/>
                <a:ea typeface="Arial"/>
                <a:cs typeface="Arial"/>
                <a:sym typeface="Arial"/>
              </a:rPr>
              <a:t>https://miparentscouncil.org/2013/11/20/mandarin-immersion-schools-in-the-united-states-in-2014/#_edn1</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World Intellectual Property Organization. (n.d.-a). Summary of the Berne Convention for the Protection of Literary and Artistic Works (1886). Retrieved from http://www.wipo.int/treaties/en/ip/berne/summary_berne.html</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Xinhua (2017) Interview: American students learning Mandarin reach 400,000: U.S. program head. Retrieved from http://www.xinhuanet.com/english/2017-08/28/c_136559843.htm</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Ye, J. (2014, September 29). Mandarin prospers in Brazil.</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Yin J, Lee SYC, Lee M , Chu KWS The Academic Impacts of Oxford Achiever on Hong Kong Primary School Students: A Self-determination Case Study. Paper to be presented at </a:t>
            </a:r>
            <a:r>
              <a:rPr b="0" i="1" lang="en" sz="1000" u="none" cap="none" strike="noStrike">
                <a:solidFill>
                  <a:schemeClr val="dk1"/>
                </a:solidFill>
                <a:latin typeface="Arial"/>
                <a:ea typeface="Arial"/>
                <a:cs typeface="Arial"/>
                <a:sym typeface="Arial"/>
              </a:rPr>
              <a:t>the ASIS&amp;T Regional Conference 2019, Phnom Penh, Cambodia.</a:t>
            </a:r>
            <a:endParaRPr b="0" i="1"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t/>
            </a:r>
            <a:endParaRPr b="0" i="0" sz="1200" u="none" cap="none" strike="noStrike">
              <a:solidFill>
                <a:schemeClr val="dk1"/>
              </a:solidFill>
              <a:latin typeface="Arial"/>
              <a:ea typeface="Arial"/>
              <a:cs typeface="Arial"/>
              <a:sym typeface="Arial"/>
            </a:endParaRPr>
          </a:p>
        </p:txBody>
      </p:sp>
      <p:sp>
        <p:nvSpPr>
          <p:cNvPr id="1082" name="Google Shape;1082;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4A5C65"/>
                </a:solidFill>
                <a:latin typeface="Arial"/>
                <a:ea typeface="Arial"/>
                <a:cs typeface="Arial"/>
                <a:sym typeface="Arial"/>
              </a:rPr>
              <a:t>‹#›</a:t>
            </a:fld>
            <a:endParaRPr b="0" i="0" sz="1300" u="none" cap="none" strike="noStrike">
              <a:solidFill>
                <a:srgbClr val="4A5C65"/>
              </a:solidFill>
              <a:latin typeface="Arial"/>
              <a:ea typeface="Arial"/>
              <a:cs typeface="Arial"/>
              <a:sym typeface="Arial"/>
            </a:endParaRPr>
          </a:p>
        </p:txBody>
      </p:sp>
      <p:sp>
        <p:nvSpPr>
          <p:cNvPr id="1088" name="Google Shape;1088;p58"/>
          <p:cNvSpPr txBox="1"/>
          <p:nvPr/>
        </p:nvSpPr>
        <p:spPr>
          <a:xfrm>
            <a:off x="0" y="655900"/>
            <a:ext cx="9057300" cy="391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Figure source:</a:t>
            </a:r>
            <a:endParaRPr b="0" i="0" sz="14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Michelle Obama -</a:t>
            </a:r>
            <a:r>
              <a:rPr b="0" i="0" lang="en" sz="1000" u="none" cap="none" strike="noStrike">
                <a:solidFill>
                  <a:schemeClr val="hlink"/>
                </a:solidFill>
                <a:uFill>
                  <a:noFill/>
                </a:uFill>
                <a:latin typeface="Arial"/>
                <a:ea typeface="Arial"/>
                <a:cs typeface="Arial"/>
                <a:sym typeface="Arial"/>
                <a:hlinkClick r:id="rId3"/>
              </a:rPr>
              <a:t> </a:t>
            </a:r>
            <a:r>
              <a:rPr b="0" i="0" lang="en" sz="1000" u="sng" cap="none" strike="noStrike">
                <a:solidFill>
                  <a:schemeClr val="hlink"/>
                </a:solidFill>
                <a:latin typeface="Arial"/>
                <a:ea typeface="Arial"/>
                <a:cs typeface="Arial"/>
                <a:sym typeface="Arial"/>
                <a:hlinkClick r:id="rId4"/>
              </a:rPr>
              <a:t>https://www.cfr.org/blog/michelle-obamas-china-choice-public-diplomacy-vs-politics</a:t>
            </a:r>
            <a:endParaRPr b="0" i="0" sz="1000" u="sng" cap="none" strike="noStrike">
              <a:solidFill>
                <a:schemeClr val="hlink"/>
              </a:solidFill>
              <a:latin typeface="Arial"/>
              <a:ea typeface="Arial"/>
              <a:cs typeface="Arial"/>
              <a:sym typeface="Arial"/>
              <a:hlinkClick r:id="rId5"/>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Peter Rabbit: http://www.cybercrayon.net/readingroom/books/bp-peterrabbit/peterrabbit.html</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The Secret Garden:</a:t>
            </a:r>
            <a:r>
              <a:rPr b="0" i="0" lang="en" sz="1000" u="none" cap="none" strike="noStrike">
                <a:solidFill>
                  <a:schemeClr val="hlink"/>
                </a:solidFill>
                <a:uFill>
                  <a:noFill/>
                </a:uFill>
                <a:latin typeface="Arial"/>
                <a:ea typeface="Arial"/>
                <a:cs typeface="Arial"/>
                <a:sym typeface="Arial"/>
                <a:hlinkClick r:id="rId6"/>
              </a:rPr>
              <a:t> </a:t>
            </a:r>
            <a:r>
              <a:rPr b="0" i="0" lang="en" sz="1000" u="sng" cap="none" strike="noStrike">
                <a:solidFill>
                  <a:schemeClr val="hlink"/>
                </a:solidFill>
                <a:latin typeface="Arial"/>
                <a:ea typeface="Arial"/>
                <a:cs typeface="Arial"/>
                <a:sym typeface="Arial"/>
                <a:hlinkClick r:id="rId7"/>
              </a:rPr>
              <a:t>https://www.google.com/url?sa=i&amp;rct=j&amp;q=&amp;esrc=s&amp;source=images&amp;cd=&amp;cad=rja&amp;uact=8&amp;ved=2ahUKEwiP4sGI0YjcAhVB9YMKHXwRB08QjRx6BAgBEAU&amp;url=https://www.amazon.com/Secret-Garden-Frances-Hodgson-Burnett-ebook/dp/B005GWF2ZK&amp;psig=AOvVaw38uXJubsX0pvoT0JUCTkBd&amp;ust=1530903220042453</a:t>
            </a:r>
            <a:endParaRPr b="0" i="0" sz="1000" u="sng" cap="none" strike="noStrike">
              <a:solidFill>
                <a:schemeClr val="hlink"/>
              </a:solidFill>
              <a:latin typeface="Arial"/>
              <a:ea typeface="Arial"/>
              <a:cs typeface="Arial"/>
              <a:sym typeface="Arial"/>
              <a:hlinkClick r:id="rId8"/>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The Velveteen Rabbit: </a:t>
            </a:r>
            <a:r>
              <a:rPr b="0" i="0" lang="en" sz="1000" u="sng" cap="none" strike="noStrike">
                <a:solidFill>
                  <a:schemeClr val="hlink"/>
                </a:solidFill>
                <a:latin typeface="Arial"/>
                <a:ea typeface="Arial"/>
                <a:cs typeface="Arial"/>
                <a:sym typeface="Arial"/>
                <a:hlinkClick r:id="rId9"/>
              </a:rPr>
              <a:t>https://www.google.com/url?sa=i&amp;rct=j&amp;q=&amp;esrc=s&amp;source=images&amp;cd=&amp;cad=rja&amp;uact=8&amp;ved=2ahUKEwiz5dS30IjcAhWRd98KHaq2DlEQjRx6BAgBEAU&amp;url=https://www.oompa.com/products/the-velveteen-rabbit-plush-toy&amp;psig=AOvVaw2qqAeY6kIonYLKp8caSOGU&amp;ust=1530903043247992</a:t>
            </a:r>
            <a:endParaRPr b="0" i="0" sz="1000" u="sng" cap="none" strike="noStrike">
              <a:solidFill>
                <a:schemeClr val="hlink"/>
              </a:solidFill>
              <a:latin typeface="Arial"/>
              <a:ea typeface="Arial"/>
              <a:cs typeface="Arial"/>
              <a:sym typeface="Arial"/>
              <a:hlinkClick r:id="rId10"/>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OCR image source: http://www.51freeware.com/?tag=%E6%96%87%E5%AD%97%E8%AF%86%E5%88%AB</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Other illustrations:</a:t>
            </a:r>
            <a:r>
              <a:rPr b="0" i="0" lang="en" sz="1000" u="none" cap="none" strike="noStrike">
                <a:solidFill>
                  <a:schemeClr val="hlink"/>
                </a:solidFill>
                <a:uFill>
                  <a:noFill/>
                </a:uFill>
                <a:latin typeface="Arial"/>
                <a:ea typeface="Arial"/>
                <a:cs typeface="Arial"/>
                <a:sym typeface="Arial"/>
                <a:hlinkClick r:id="rId11"/>
              </a:rPr>
              <a:t> </a:t>
            </a:r>
            <a:r>
              <a:rPr b="0" i="0" lang="en" sz="1000" u="sng" cap="none" strike="noStrike">
                <a:solidFill>
                  <a:schemeClr val="hlink"/>
                </a:solidFill>
                <a:latin typeface="Arial"/>
                <a:ea typeface="Arial"/>
                <a:cs typeface="Arial"/>
                <a:sym typeface="Arial"/>
                <a:hlinkClick r:id="rId12"/>
              </a:rPr>
              <a:t>http://www.flaticon.com</a:t>
            </a:r>
            <a:endParaRPr b="0" i="0" sz="1000" u="sng" cap="none" strike="noStrike">
              <a:solidFill>
                <a:schemeClr val="hlink"/>
              </a:solidFill>
              <a:latin typeface="Arial"/>
              <a:ea typeface="Arial"/>
              <a:cs typeface="Arial"/>
              <a:sym typeface="Arial"/>
              <a:hlinkClick r:id="rId13"/>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動物家族 http://168.topec.com.tw/Parten/Structural04/goods.asp?p=201507030005&amp;PG_ID=SHOP_05</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動物滿天下 https://www.kidsbook.com.tw/books/view_book.asp?id=9738</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動物奧運會 https://www.kidsbook.com.tw/books/view_book.asp?id=8974</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動物方城市 https://www.suncolor.com.tw/BookPage.aspx?bokno=112090301002</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小老鼠的表演日 https://www.kidsbook.com.tw/books/view_book.asp?id=9497</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學漢語</a:t>
            </a:r>
            <a:r>
              <a:rPr b="0" i="0" lang="en" sz="1000" u="none" cap="none" strike="noStrike">
                <a:solidFill>
                  <a:schemeClr val="hlink"/>
                </a:solidFill>
                <a:uFill>
                  <a:noFill/>
                </a:uFill>
                <a:latin typeface="Arial"/>
                <a:ea typeface="Arial"/>
                <a:cs typeface="Arial"/>
                <a:sym typeface="Arial"/>
                <a:hlinkClick r:id="rId14"/>
              </a:rPr>
              <a:t> </a:t>
            </a:r>
            <a:r>
              <a:rPr b="0" i="0" lang="en" sz="1000" u="sng" cap="none" strike="noStrike">
                <a:solidFill>
                  <a:schemeClr val="hlink"/>
                </a:solidFill>
                <a:latin typeface="Calibri"/>
                <a:ea typeface="Calibri"/>
                <a:cs typeface="Calibri"/>
                <a:sym typeface="Calibri"/>
                <a:hlinkClick r:id="rId15"/>
              </a:rPr>
              <a:t>http://www.sohu.com/a/243328187_418353</a:t>
            </a:r>
            <a:endParaRPr b="0" i="0" sz="1000" u="sng" cap="none" strike="noStrike">
              <a:solidFill>
                <a:schemeClr val="hlink"/>
              </a:solidFill>
              <a:latin typeface="Calibri"/>
              <a:ea typeface="Calibri"/>
              <a:cs typeface="Calibri"/>
              <a:sym typeface="Calibri"/>
              <a:hlinkClick r:id="rId16"/>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說故事 http://www.elitian.hk/story-telling-course</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聽 http://reader.roodo.com/lhyun123/archives/1263966.html</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說 http://wk706.pixnet.net/blog/post/53123413-%E6%98%9F%E6%9C%9F%E5%85%AD%E5%89%B5%E5%88%8A%E8%99%9F%E2%94%80706(%E6%88%91%E6%9C%89%E8%A9%B1%E8%A6%81%E8%AA%AA)</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書</a:t>
            </a:r>
            <a:r>
              <a:rPr b="0" i="0" lang="en" sz="1000" u="none" cap="none" strike="noStrike">
                <a:solidFill>
                  <a:schemeClr val="hlink"/>
                </a:solidFill>
                <a:uFill>
                  <a:noFill/>
                </a:uFill>
                <a:latin typeface="Arial"/>
                <a:ea typeface="Arial"/>
                <a:cs typeface="Arial"/>
                <a:sym typeface="Arial"/>
                <a:hlinkClick r:id="rId17"/>
              </a:rPr>
              <a:t> </a:t>
            </a:r>
            <a:r>
              <a:rPr b="0" i="0" lang="en" sz="1000" u="sng" cap="none" strike="noStrike">
                <a:solidFill>
                  <a:schemeClr val="hlink"/>
                </a:solidFill>
                <a:latin typeface="Arial"/>
                <a:ea typeface="Arial"/>
                <a:cs typeface="Arial"/>
                <a:sym typeface="Arial"/>
                <a:hlinkClick r:id="rId18"/>
              </a:rPr>
              <a:t>https://edonix.it/book-icon-91379-3/</a:t>
            </a:r>
            <a:endParaRPr b="0" i="0" sz="1000" u="sng" cap="none" strike="noStrike">
              <a:solidFill>
                <a:schemeClr val="hlink"/>
              </a:solidFill>
              <a:latin typeface="Arial"/>
              <a:ea typeface="Arial"/>
              <a:cs typeface="Arial"/>
              <a:sym typeface="Arial"/>
              <a:hlinkClick r:id="rId19"/>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Cursor</a:t>
            </a:r>
            <a:r>
              <a:rPr b="0" i="0" lang="en" sz="1000" u="none" cap="none" strike="noStrike">
                <a:solidFill>
                  <a:schemeClr val="hlink"/>
                </a:solidFill>
                <a:uFill>
                  <a:noFill/>
                </a:uFill>
                <a:latin typeface="Arial"/>
                <a:ea typeface="Arial"/>
                <a:cs typeface="Arial"/>
                <a:sym typeface="Arial"/>
                <a:hlinkClick r:id="rId20"/>
              </a:rPr>
              <a:t> </a:t>
            </a:r>
            <a:r>
              <a:rPr b="0" i="0" lang="en" sz="1000" u="sng" cap="none" strike="noStrike">
                <a:solidFill>
                  <a:schemeClr val="hlink"/>
                </a:solidFill>
                <a:latin typeface="Arial"/>
                <a:ea typeface="Arial"/>
                <a:cs typeface="Arial"/>
                <a:sym typeface="Arial"/>
                <a:hlinkClick r:id="rId21"/>
              </a:rPr>
              <a:t>http://www.shejiye.com/index.php?m=content&amp;c=tag&amp;a=lists&amp;tag=%E6%8C%87%E9%92%88</a:t>
            </a:r>
            <a:endParaRPr b="0" i="0" sz="1000" u="sng" cap="none" strike="noStrike">
              <a:solidFill>
                <a:schemeClr val="hlink"/>
              </a:solidFill>
              <a:latin typeface="Arial"/>
              <a:ea typeface="Arial"/>
              <a:cs typeface="Arial"/>
              <a:sym typeface="Arial"/>
              <a:hlinkClick r:id="rId22"/>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Speaker icon</a:t>
            </a:r>
            <a:r>
              <a:rPr b="0" i="0" lang="en" sz="1000" u="none" cap="none" strike="noStrike">
                <a:solidFill>
                  <a:schemeClr val="hlink"/>
                </a:solidFill>
                <a:uFill>
                  <a:noFill/>
                </a:uFill>
                <a:latin typeface="Arial"/>
                <a:ea typeface="Arial"/>
                <a:cs typeface="Arial"/>
                <a:sym typeface="Arial"/>
                <a:hlinkClick r:id="rId23"/>
              </a:rPr>
              <a:t> </a:t>
            </a:r>
            <a:r>
              <a:rPr b="0" i="0" lang="en" sz="1000" u="sng" cap="none" strike="noStrike">
                <a:solidFill>
                  <a:schemeClr val="hlink"/>
                </a:solidFill>
                <a:latin typeface="Arial"/>
                <a:ea typeface="Arial"/>
                <a:cs typeface="Arial"/>
                <a:sym typeface="Arial"/>
                <a:hlinkClick r:id="rId24"/>
              </a:rPr>
              <a:t>http://www.dazegraffiti.com/2013/01/blog-post.html</a:t>
            </a:r>
            <a:endParaRPr b="0" i="0" sz="1000" u="sng" cap="none" strike="noStrike">
              <a:solidFill>
                <a:schemeClr val="hlink"/>
              </a:solidFill>
              <a:latin typeface="Arial"/>
              <a:ea typeface="Arial"/>
              <a:cs typeface="Arial"/>
              <a:sym typeface="Arial"/>
              <a:hlinkClick r:id="rId25"/>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chemeClr val="dk1"/>
                </a:solidFill>
                <a:latin typeface="Arial"/>
                <a:ea typeface="Arial"/>
                <a:cs typeface="Arial"/>
                <a:sym typeface="Arial"/>
              </a:rPr>
              <a:t>Microphone icon</a:t>
            </a:r>
            <a:r>
              <a:rPr b="0" i="0" lang="en" sz="1000" u="none" cap="none" strike="noStrike">
                <a:solidFill>
                  <a:schemeClr val="hlink"/>
                </a:solidFill>
                <a:uFill>
                  <a:noFill/>
                </a:uFill>
                <a:latin typeface="Arial"/>
                <a:ea typeface="Arial"/>
                <a:cs typeface="Arial"/>
                <a:sym typeface="Arial"/>
                <a:hlinkClick r:id="rId26"/>
              </a:rPr>
              <a:t> </a:t>
            </a:r>
            <a:r>
              <a:rPr b="0" i="0" lang="en" sz="1000" u="sng" cap="none" strike="noStrike">
                <a:solidFill>
                  <a:schemeClr val="hlink"/>
                </a:solidFill>
                <a:latin typeface="Arial"/>
                <a:ea typeface="Arial"/>
                <a:cs typeface="Arial"/>
                <a:sym typeface="Arial"/>
                <a:hlinkClick r:id="rId27"/>
              </a:rPr>
              <a:t>https://www.dreamstime.com/stock-illustration-studio-radio-microphone-vector-illustration-isolated-white-background-music-flat-style-image68254603</a:t>
            </a:r>
            <a:endParaRPr b="0" i="0" sz="1000" u="sng" cap="none" strike="noStrike">
              <a:solidFill>
                <a:schemeClr val="hlink"/>
              </a:solidFill>
              <a:latin typeface="Arial"/>
              <a:ea typeface="Arial"/>
              <a:cs typeface="Arial"/>
              <a:sym typeface="Arial"/>
              <a:hlinkClick r:id="rId28"/>
            </a:endParaRPr>
          </a:p>
          <a:p>
            <a:pPr indent="0" lvl="0" marL="0" marR="0" rtl="0" algn="l">
              <a:lnSpc>
                <a:spcPct val="115000"/>
              </a:lnSpc>
              <a:spcBef>
                <a:spcPts val="0"/>
              </a:spcBef>
              <a:spcAft>
                <a:spcPts val="0"/>
              </a:spcAft>
              <a:buClr>
                <a:schemeClr val="dk1"/>
              </a:buClr>
              <a:buSzPts val="800"/>
              <a:buFont typeface="Arial"/>
              <a:buNone/>
            </a:pPr>
            <a:r>
              <a:t/>
            </a:r>
            <a:endParaRPr b="0" i="0" sz="1400" u="none" cap="none" strike="noStrike">
              <a:solidFill>
                <a:schemeClr val="dk1"/>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34"/>
          <p:cNvSpPr txBox="1"/>
          <p:nvPr/>
        </p:nvSpPr>
        <p:spPr>
          <a:xfrm>
            <a:off x="351870" y="300574"/>
            <a:ext cx="7690800" cy="69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D778A"/>
                </a:solidFill>
                <a:latin typeface="Muli"/>
                <a:ea typeface="Muli"/>
                <a:cs typeface="Muli"/>
                <a:sym typeface="Muli"/>
              </a:rPr>
              <a:t>AI-driven eBook Platform</a:t>
            </a:r>
            <a:endParaRPr b="1" i="0" sz="3400" u="none" cap="none" strike="noStrike">
              <a:solidFill>
                <a:srgbClr val="4D778A"/>
              </a:solidFill>
              <a:highlight>
                <a:srgbClr val="FFFFFF"/>
              </a:highlight>
              <a:latin typeface="Muli"/>
              <a:ea typeface="Muli"/>
              <a:cs typeface="Muli"/>
              <a:sym typeface="Muli"/>
            </a:endParaRPr>
          </a:p>
        </p:txBody>
      </p:sp>
      <p:pic>
        <p:nvPicPr>
          <p:cNvPr id="581" name="Google Shape;581;p34"/>
          <p:cNvPicPr preferRelativeResize="0"/>
          <p:nvPr/>
        </p:nvPicPr>
        <p:blipFill rotWithShape="1">
          <a:blip r:embed="rId3">
            <a:alphaModFix/>
          </a:blip>
          <a:srcRect b="0" l="0" r="0" t="0"/>
          <a:stretch/>
        </p:blipFill>
        <p:spPr>
          <a:xfrm>
            <a:off x="7281803" y="1283625"/>
            <a:ext cx="1238822" cy="1248100"/>
          </a:xfrm>
          <a:prstGeom prst="rect">
            <a:avLst/>
          </a:prstGeom>
          <a:noFill/>
          <a:ln>
            <a:noFill/>
          </a:ln>
        </p:spPr>
      </p:pic>
      <p:pic>
        <p:nvPicPr>
          <p:cNvPr id="582" name="Google Shape;582;p34"/>
          <p:cNvPicPr preferRelativeResize="0"/>
          <p:nvPr/>
        </p:nvPicPr>
        <p:blipFill rotWithShape="1">
          <a:blip r:embed="rId4">
            <a:alphaModFix/>
          </a:blip>
          <a:srcRect b="0" l="0" r="0" t="0"/>
          <a:stretch/>
        </p:blipFill>
        <p:spPr>
          <a:xfrm>
            <a:off x="415636" y="1291975"/>
            <a:ext cx="6764213" cy="1279775"/>
          </a:xfrm>
          <a:prstGeom prst="rect">
            <a:avLst/>
          </a:prstGeom>
          <a:noFill/>
          <a:ln>
            <a:noFill/>
          </a:ln>
        </p:spPr>
      </p:pic>
      <p:pic>
        <p:nvPicPr>
          <p:cNvPr id="583" name="Google Shape;583;p34"/>
          <p:cNvPicPr preferRelativeResize="0"/>
          <p:nvPr/>
        </p:nvPicPr>
        <p:blipFill rotWithShape="1">
          <a:blip r:embed="rId5">
            <a:alphaModFix/>
          </a:blip>
          <a:srcRect b="0" l="0" r="0" t="0"/>
          <a:stretch/>
        </p:blipFill>
        <p:spPr>
          <a:xfrm>
            <a:off x="1857825" y="2756600"/>
            <a:ext cx="6372225" cy="742950"/>
          </a:xfrm>
          <a:prstGeom prst="rect">
            <a:avLst/>
          </a:prstGeom>
          <a:noFill/>
          <a:ln>
            <a:noFill/>
          </a:ln>
        </p:spPr>
      </p:pic>
      <p:pic>
        <p:nvPicPr>
          <p:cNvPr id="584" name="Google Shape;584;p34"/>
          <p:cNvPicPr preferRelativeResize="0"/>
          <p:nvPr/>
        </p:nvPicPr>
        <p:blipFill rotWithShape="1">
          <a:blip r:embed="rId6">
            <a:alphaModFix/>
          </a:blip>
          <a:srcRect b="0" l="0" r="0" t="0"/>
          <a:stretch/>
        </p:blipFill>
        <p:spPr>
          <a:xfrm>
            <a:off x="1245925" y="2499700"/>
            <a:ext cx="1178756" cy="1169075"/>
          </a:xfrm>
          <a:prstGeom prst="rect">
            <a:avLst/>
          </a:prstGeom>
          <a:noFill/>
          <a:ln>
            <a:noFill/>
          </a:ln>
        </p:spPr>
      </p:pic>
      <p:pic>
        <p:nvPicPr>
          <p:cNvPr id="585" name="Google Shape;585;p34"/>
          <p:cNvPicPr preferRelativeResize="0"/>
          <p:nvPr/>
        </p:nvPicPr>
        <p:blipFill rotWithShape="1">
          <a:blip r:embed="rId7">
            <a:alphaModFix/>
          </a:blip>
          <a:srcRect b="0" l="0" r="0" t="0"/>
          <a:stretch/>
        </p:blipFill>
        <p:spPr>
          <a:xfrm>
            <a:off x="141316" y="3735900"/>
            <a:ext cx="2534228" cy="905575"/>
          </a:xfrm>
          <a:prstGeom prst="rect">
            <a:avLst/>
          </a:prstGeom>
          <a:noFill/>
          <a:ln>
            <a:noFill/>
          </a:ln>
        </p:spPr>
      </p:pic>
      <p:pic>
        <p:nvPicPr>
          <p:cNvPr id="586" name="Google Shape;586;p34"/>
          <p:cNvPicPr preferRelativeResize="0"/>
          <p:nvPr/>
        </p:nvPicPr>
        <p:blipFill rotWithShape="1">
          <a:blip r:embed="rId8">
            <a:alphaModFix/>
          </a:blip>
          <a:srcRect b="0" l="0" r="0" t="0"/>
          <a:stretch/>
        </p:blipFill>
        <p:spPr>
          <a:xfrm>
            <a:off x="4074275" y="3735950"/>
            <a:ext cx="4493350" cy="1004700"/>
          </a:xfrm>
          <a:prstGeom prst="rect">
            <a:avLst/>
          </a:prstGeom>
          <a:noFill/>
          <a:ln>
            <a:noFill/>
          </a:ln>
        </p:spPr>
      </p:pic>
      <p:pic>
        <p:nvPicPr>
          <p:cNvPr id="587" name="Google Shape;587;p34"/>
          <p:cNvPicPr preferRelativeResize="0"/>
          <p:nvPr/>
        </p:nvPicPr>
        <p:blipFill rotWithShape="1">
          <a:blip r:embed="rId9">
            <a:alphaModFix/>
          </a:blip>
          <a:srcRect b="0" l="0" r="0" t="0"/>
          <a:stretch/>
        </p:blipFill>
        <p:spPr>
          <a:xfrm>
            <a:off x="2745688" y="3592973"/>
            <a:ext cx="1258425" cy="1267602"/>
          </a:xfrm>
          <a:prstGeom prst="rect">
            <a:avLst/>
          </a:prstGeom>
          <a:noFill/>
          <a:ln>
            <a:noFill/>
          </a:ln>
        </p:spPr>
      </p:pic>
      <p:sp>
        <p:nvSpPr>
          <p:cNvPr id="588" name="Google Shape;588;p34"/>
          <p:cNvSpPr txBox="1"/>
          <p:nvPr/>
        </p:nvSpPr>
        <p:spPr>
          <a:xfrm>
            <a:off x="2826327" y="2779925"/>
            <a:ext cx="4954500" cy="696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 sz="1400" u="none" cap="none" strike="noStrike">
                <a:solidFill>
                  <a:srgbClr val="FFFFFF"/>
                </a:solidFill>
                <a:latin typeface="Muli"/>
                <a:ea typeface="Muli"/>
                <a:cs typeface="Muli"/>
                <a:sym typeface="Muli"/>
              </a:rPr>
              <a:t>Users will log in to the online platform and be presented with eBook purchasing options tailored to their preferences and abilities.</a:t>
            </a:r>
            <a:endParaRPr b="1" i="0" sz="1400" u="none" cap="none" strike="noStrike">
              <a:solidFill>
                <a:srgbClr val="FFFFFF"/>
              </a:solidFill>
              <a:latin typeface="Arial"/>
              <a:ea typeface="Arial"/>
              <a:cs typeface="Arial"/>
              <a:sym typeface="Arial"/>
            </a:endParaRPr>
          </a:p>
        </p:txBody>
      </p:sp>
      <p:sp>
        <p:nvSpPr>
          <p:cNvPr id="589" name="Google Shape;589;p34"/>
          <p:cNvSpPr txBox="1"/>
          <p:nvPr/>
        </p:nvSpPr>
        <p:spPr>
          <a:xfrm>
            <a:off x="170565" y="3785487"/>
            <a:ext cx="2549700" cy="80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Muli"/>
                <a:ea typeface="Muli"/>
                <a:cs typeface="Muli"/>
                <a:sym typeface="Muli"/>
              </a:rPr>
              <a:t>All eBooks possess audio functions with native pronunciation for listening. </a:t>
            </a:r>
            <a:endParaRPr b="1" i="0" sz="1400" u="none" cap="none" strike="noStrike">
              <a:solidFill>
                <a:srgbClr val="FFFFFF"/>
              </a:solidFill>
              <a:latin typeface="Arial"/>
              <a:ea typeface="Arial"/>
              <a:cs typeface="Arial"/>
              <a:sym typeface="Arial"/>
            </a:endParaRPr>
          </a:p>
        </p:txBody>
      </p:sp>
      <p:sp>
        <p:nvSpPr>
          <p:cNvPr id="590" name="Google Shape;590;p34"/>
          <p:cNvSpPr txBox="1"/>
          <p:nvPr/>
        </p:nvSpPr>
        <p:spPr>
          <a:xfrm>
            <a:off x="4134750" y="3735950"/>
            <a:ext cx="4356600" cy="100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FFFFFF"/>
                </a:solidFill>
                <a:latin typeface="Muli"/>
                <a:ea typeface="Muli"/>
                <a:cs typeface="Muli"/>
                <a:sym typeface="Muli"/>
              </a:rPr>
              <a:t>"Speech recognition" capabilities allow users to read book out loud and receive real-time pronunciation feedback. This will also be tracked and used in the engine to tailor future selections.</a:t>
            </a:r>
            <a:endParaRPr b="1" i="0" sz="1200" u="none" cap="none" strike="noStrike">
              <a:solidFill>
                <a:srgbClr val="FFFFFF"/>
              </a:solidFill>
              <a:latin typeface="Arial"/>
              <a:ea typeface="Arial"/>
              <a:cs typeface="Arial"/>
              <a:sym typeface="Arial"/>
            </a:endParaRPr>
          </a:p>
        </p:txBody>
      </p:sp>
      <p:pic>
        <p:nvPicPr>
          <p:cNvPr id="591" name="Google Shape;591;p34"/>
          <p:cNvPicPr preferRelativeResize="0"/>
          <p:nvPr/>
        </p:nvPicPr>
        <p:blipFill rotWithShape="1">
          <a:blip r:embed="rId10">
            <a:alphaModFix/>
          </a:blip>
          <a:srcRect b="0" l="0" r="0" t="0"/>
          <a:stretch/>
        </p:blipFill>
        <p:spPr>
          <a:xfrm flipH="1" rot="10800000">
            <a:off x="6423650" y="631504"/>
            <a:ext cx="2093450" cy="50025"/>
          </a:xfrm>
          <a:prstGeom prst="rect">
            <a:avLst/>
          </a:prstGeom>
          <a:noFill/>
          <a:ln>
            <a:noFill/>
          </a:ln>
        </p:spPr>
      </p:pic>
      <p:sp>
        <p:nvSpPr>
          <p:cNvPr id="592" name="Google Shape;592;p34"/>
          <p:cNvSpPr txBox="1"/>
          <p:nvPr/>
        </p:nvSpPr>
        <p:spPr>
          <a:xfrm>
            <a:off x="575217" y="1390650"/>
            <a:ext cx="6528300" cy="1062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 sz="1400" u="none" cap="none" strike="noStrike">
                <a:solidFill>
                  <a:srgbClr val="EFD7AE"/>
                </a:solidFill>
                <a:latin typeface="Muli"/>
                <a:ea typeface="Muli"/>
                <a:cs typeface="Muli"/>
                <a:sym typeface="Muli"/>
              </a:rPr>
              <a:t>Initial Target Users:</a:t>
            </a:r>
            <a:r>
              <a:rPr b="1" i="0" lang="en" sz="1400" u="none" cap="none" strike="noStrike">
                <a:solidFill>
                  <a:srgbClr val="FFFFFF"/>
                </a:solidFill>
                <a:latin typeface="Muli"/>
                <a:ea typeface="Muli"/>
                <a:cs typeface="Muli"/>
                <a:sym typeface="Muli"/>
              </a:rPr>
              <a:t> Foreign students studying Chinese as a second language. </a:t>
            </a:r>
            <a:endParaRPr b="1" i="0" sz="1400" u="none" cap="none" strike="noStrike">
              <a:solidFill>
                <a:srgbClr val="FFFFFF"/>
              </a:solidFill>
              <a:latin typeface="Muli"/>
              <a:ea typeface="Muli"/>
              <a:cs typeface="Muli"/>
              <a:sym typeface="Muli"/>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EFD7AE"/>
                </a:solidFill>
                <a:latin typeface="Muli"/>
                <a:ea typeface="Muli"/>
                <a:cs typeface="Muli"/>
                <a:sym typeface="Muli"/>
              </a:rPr>
              <a:t>Future:</a:t>
            </a:r>
            <a:r>
              <a:rPr b="1" i="0" lang="en" sz="1400" u="none" cap="none" strike="noStrike">
                <a:solidFill>
                  <a:srgbClr val="FFFFFF"/>
                </a:solidFill>
                <a:latin typeface="Muli"/>
                <a:ea typeface="Muli"/>
                <a:cs typeface="Muli"/>
                <a:sym typeface="Muli"/>
              </a:rPr>
              <a:t> Gradually, our platform would develop multi-language capabilities for students who wish to learn any new language.</a:t>
            </a:r>
            <a:endParaRPr b="1" i="0" sz="1400" u="none" cap="none" strike="noStrike">
              <a:solidFill>
                <a:srgbClr val="FFFFFF"/>
              </a:solidFill>
              <a:latin typeface="Muli"/>
              <a:ea typeface="Muli"/>
              <a:cs typeface="Muli"/>
              <a:sym typeface="Muli"/>
            </a:endParaRPr>
          </a:p>
        </p:txBody>
      </p:sp>
      <p:sp>
        <p:nvSpPr>
          <p:cNvPr id="593" name="Google Shape;593;p34"/>
          <p:cNvSpPr txBox="1"/>
          <p:nvPr/>
        </p:nvSpPr>
        <p:spPr>
          <a:xfrm>
            <a:off x="7582250" y="4879000"/>
            <a:ext cx="1664400" cy="20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chemeClr val="dk1"/>
                </a:solidFill>
                <a:latin typeface="Arial"/>
                <a:ea typeface="Arial"/>
                <a:cs typeface="Arial"/>
                <a:sym typeface="Arial"/>
              </a:rPr>
              <a:t>Figure source: www.flaticon.com</a:t>
            </a:r>
            <a:endParaRPr b="0" i="0" sz="600" u="none" cap="none" strike="noStrike">
              <a:solidFill>
                <a:srgbClr val="000000"/>
              </a:solidFill>
              <a:latin typeface="Arial"/>
              <a:ea typeface="Arial"/>
              <a:cs typeface="Arial"/>
              <a:sym typeface="Arial"/>
            </a:endParaRPr>
          </a:p>
        </p:txBody>
      </p:sp>
      <p:sp>
        <p:nvSpPr>
          <p:cNvPr id="594" name="Google Shape;594;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35"/>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00" name="Google Shape;600;p35"/>
          <p:cNvSpPr txBox="1"/>
          <p:nvPr>
            <p:ph type="title"/>
          </p:nvPr>
        </p:nvSpPr>
        <p:spPr>
          <a:xfrm>
            <a:off x="319088" y="269061"/>
            <a:ext cx="8437562" cy="31356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b="1" lang="en" sz="2400">
                <a:solidFill>
                  <a:srgbClr val="154E88"/>
                </a:solidFill>
                <a:latin typeface="Muli"/>
                <a:ea typeface="Muli"/>
                <a:cs typeface="Muli"/>
                <a:sym typeface="Muli"/>
              </a:rPr>
              <a:t>Experienced Team to Execute Vision</a:t>
            </a:r>
            <a:endParaRPr/>
          </a:p>
        </p:txBody>
      </p:sp>
      <p:pic>
        <p:nvPicPr>
          <p:cNvPr id="601" name="Google Shape;601;p35"/>
          <p:cNvPicPr preferRelativeResize="0"/>
          <p:nvPr/>
        </p:nvPicPr>
        <p:blipFill rotWithShape="1">
          <a:blip r:embed="rId3">
            <a:alphaModFix/>
          </a:blip>
          <a:srcRect b="0" l="0" r="0" t="0"/>
          <a:stretch/>
        </p:blipFill>
        <p:spPr>
          <a:xfrm rot="-1440905">
            <a:off x="8123928" y="201825"/>
            <a:ext cx="769299" cy="769299"/>
          </a:xfrm>
          <a:prstGeom prst="rect">
            <a:avLst/>
          </a:prstGeom>
          <a:noFill/>
          <a:ln>
            <a:noFill/>
          </a:ln>
        </p:spPr>
      </p:pic>
      <p:pic>
        <p:nvPicPr>
          <p:cNvPr id="602" name="Google Shape;602;p35"/>
          <p:cNvPicPr preferRelativeResize="0"/>
          <p:nvPr/>
        </p:nvPicPr>
        <p:blipFill rotWithShape="1">
          <a:blip r:embed="rId4">
            <a:alphaModFix/>
          </a:blip>
          <a:srcRect b="842" l="0" r="537" t="0"/>
          <a:stretch/>
        </p:blipFill>
        <p:spPr>
          <a:xfrm>
            <a:off x="152400" y="735024"/>
            <a:ext cx="7848276" cy="43348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36"/>
          <p:cNvSpPr txBox="1"/>
          <p:nvPr/>
        </p:nvSpPr>
        <p:spPr>
          <a:xfrm>
            <a:off x="46799" y="576675"/>
            <a:ext cx="8854439" cy="4286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00"/>
              </a:spcBef>
              <a:spcAft>
                <a:spcPts val="0"/>
              </a:spcAft>
              <a:buClr>
                <a:schemeClr val="dk1"/>
              </a:buClr>
              <a:buSzPts val="1100"/>
              <a:buFont typeface="Arial"/>
              <a:buNone/>
            </a:pPr>
            <a:r>
              <a:rPr b="1" i="0" lang="en" sz="1200" u="none" cap="none" strike="noStrike">
                <a:solidFill>
                  <a:srgbClr val="2B608B"/>
                </a:solidFill>
                <a:latin typeface="Muli"/>
                <a:ea typeface="Muli"/>
                <a:cs typeface="Muli"/>
                <a:sym typeface="Muli"/>
              </a:rPr>
              <a:t>1. Gamification of language training</a:t>
            </a:r>
            <a:endParaRPr b="1" i="0" sz="1200" u="none" cap="none" strike="noStrike">
              <a:solidFill>
                <a:srgbClr val="2B608B"/>
              </a:solidFill>
              <a:latin typeface="Muli"/>
              <a:ea typeface="Muli"/>
              <a:cs typeface="Muli"/>
              <a:sym typeface="Muli"/>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Foster constructive competition in learning </a:t>
            </a:r>
            <a:endParaRPr b="0" i="0" sz="1200" u="none" cap="none" strike="noStrike">
              <a:solidFill>
                <a:srgbClr val="2B608B"/>
              </a:solidFill>
              <a:highlight>
                <a:srgbClr val="FFFFFF"/>
              </a:highlight>
              <a:latin typeface="Muli"/>
              <a:ea typeface="Muli"/>
              <a:cs typeface="Muli"/>
              <a:sym typeface="Muli"/>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Intrinsically motivate users for effective learning (age-appropriate rules -&gt; challenging but manageable to encourage status advancement)</a:t>
            </a:r>
            <a:endParaRPr b="0" i="0" sz="1200" u="none" cap="none" strike="noStrike">
              <a:solidFill>
                <a:srgbClr val="2B608B"/>
              </a:solidFill>
              <a:highlight>
                <a:srgbClr val="FFFF00"/>
              </a:highlight>
              <a:latin typeface="Muli"/>
              <a:ea typeface="Muli"/>
              <a:cs typeface="Muli"/>
              <a:sym typeface="Muli"/>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Monitor ability progress (e.g. progress bar)</a:t>
            </a:r>
            <a:endParaRPr b="0" i="0" sz="1200" u="none" cap="none" strike="noStrike">
              <a:solidFill>
                <a:srgbClr val="2B608B"/>
              </a:solidFill>
              <a:highlight>
                <a:srgbClr val="FFFFFF"/>
              </a:highlight>
              <a:latin typeface="Muli"/>
              <a:ea typeface="Muli"/>
              <a:cs typeface="Muli"/>
              <a:sym typeface="Muli"/>
            </a:endParaRPr>
          </a:p>
          <a:p>
            <a:pPr indent="0" lvl="0" marL="0" marR="0" rtl="0" algn="l">
              <a:lnSpc>
                <a:spcPct val="100000"/>
              </a:lnSpc>
              <a:spcBef>
                <a:spcPts val="600"/>
              </a:spcBef>
              <a:spcAft>
                <a:spcPts val="0"/>
              </a:spcAft>
              <a:buClr>
                <a:schemeClr val="dk1"/>
              </a:buClr>
              <a:buSzPts val="1100"/>
              <a:buFont typeface="Arial"/>
              <a:buNone/>
            </a:pPr>
            <a:r>
              <a:rPr b="1" i="0" lang="en" sz="1200" u="none" cap="none" strike="noStrike">
                <a:solidFill>
                  <a:srgbClr val="2B608B"/>
                </a:solidFill>
                <a:latin typeface="Muli"/>
                <a:ea typeface="Muli"/>
                <a:cs typeface="Muli"/>
                <a:sym typeface="Muli"/>
              </a:rPr>
              <a:t>2. AI-driven e-learning platform</a:t>
            </a:r>
            <a:endParaRPr b="1" i="0" sz="1200" u="none" cap="none" strike="noStrike">
              <a:solidFill>
                <a:srgbClr val="2B608B"/>
              </a:solidFill>
              <a:latin typeface="Muli"/>
              <a:ea typeface="Muli"/>
              <a:cs typeface="Muli"/>
              <a:sym typeface="Muli"/>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Speech recognition – pronunciation feedback and correction, tracking of user speech proficiency</a:t>
            </a:r>
            <a:endParaRPr b="0" i="0" sz="1200" u="none" cap="none" strike="noStrike">
              <a:solidFill>
                <a:srgbClr val="2B608B"/>
              </a:solidFill>
              <a:highlight>
                <a:srgbClr val="FFFFFF"/>
              </a:highlight>
              <a:latin typeface="Muli"/>
              <a:ea typeface="Muli"/>
              <a:cs typeface="Muli"/>
              <a:sym typeface="Muli"/>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Monitor reading experience - Eye tracking, page duration</a:t>
            </a:r>
            <a:endParaRPr b="0" i="0" sz="1200" u="none" cap="none" strike="noStrike">
              <a:solidFill>
                <a:srgbClr val="2B608B"/>
              </a:solidFill>
              <a:highlight>
                <a:srgbClr val="FFFFFF"/>
              </a:highlight>
              <a:latin typeface="Muli"/>
              <a:ea typeface="Muli"/>
              <a:cs typeface="Muli"/>
              <a:sym typeface="Muli"/>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Facial expression analysis – Track user emotion and strain when reading and speaking</a:t>
            </a:r>
            <a:endParaRPr/>
          </a:p>
          <a:p>
            <a:pPr indent="0" lvl="0" marL="0" marR="0" rtl="0" algn="l">
              <a:lnSpc>
                <a:spcPct val="100000"/>
              </a:lnSpc>
              <a:spcBef>
                <a:spcPts val="600"/>
              </a:spcBef>
              <a:spcAft>
                <a:spcPts val="0"/>
              </a:spcAft>
              <a:buNone/>
            </a:pPr>
            <a:r>
              <a:rPr b="1" i="0" lang="en" sz="1200" u="none" cap="none" strike="noStrike">
                <a:solidFill>
                  <a:srgbClr val="2B608B"/>
                </a:solidFill>
                <a:latin typeface="Arial"/>
                <a:ea typeface="Arial"/>
                <a:cs typeface="Arial"/>
                <a:sym typeface="Arial"/>
              </a:rPr>
              <a:t>3.</a:t>
            </a:r>
            <a:r>
              <a:rPr b="0" i="0" lang="en" sz="1200" u="none" cap="none" strike="noStrike">
                <a:solidFill>
                  <a:srgbClr val="2B608B"/>
                </a:solidFill>
                <a:latin typeface="Arial"/>
                <a:ea typeface="Arial"/>
                <a:cs typeface="Arial"/>
                <a:sym typeface="Arial"/>
              </a:rPr>
              <a:t> </a:t>
            </a:r>
            <a:r>
              <a:rPr b="1" i="0" lang="en" sz="1200" u="none" cap="none" strike="noStrike">
                <a:solidFill>
                  <a:srgbClr val="2B608B"/>
                </a:solidFill>
                <a:latin typeface="Muli"/>
                <a:ea typeface="Muli"/>
                <a:cs typeface="Muli"/>
                <a:sym typeface="Muli"/>
              </a:rPr>
              <a:t>Personalized services driven by big data</a:t>
            </a:r>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Establish user profiles based on interests and preferences </a:t>
            </a:r>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Create personalized learning progress ladder that forms a series of achievable challenges to avoid user frustration and maintain engagement to drive forward progress</a:t>
            </a:r>
            <a:endParaRPr/>
          </a:p>
          <a:p>
            <a:pPr indent="0" lvl="0" marL="0" marR="0" rtl="0" algn="l">
              <a:lnSpc>
                <a:spcPct val="100000"/>
              </a:lnSpc>
              <a:spcBef>
                <a:spcPts val="600"/>
              </a:spcBef>
              <a:spcAft>
                <a:spcPts val="0"/>
              </a:spcAft>
              <a:buNone/>
            </a:pPr>
            <a:r>
              <a:rPr b="1" i="0" lang="en" sz="1200" u="none" cap="none" strike="noStrike">
                <a:solidFill>
                  <a:srgbClr val="2B608B"/>
                </a:solidFill>
                <a:latin typeface="Muli"/>
                <a:ea typeface="Muli"/>
                <a:cs typeface="Muli"/>
                <a:sym typeface="Muli"/>
              </a:rPr>
              <a:t>4. Book recommendation and evaluation system</a:t>
            </a:r>
            <a:endParaRPr/>
          </a:p>
          <a:p>
            <a:pPr indent="-177800" lvl="0" marL="355600" marR="0" rtl="0" algn="l">
              <a:lnSpc>
                <a:spcPct val="100000"/>
              </a:lnSpc>
              <a:spcBef>
                <a:spcPts val="600"/>
              </a:spcBef>
              <a:spcAft>
                <a:spcPts val="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Suggest suitable levels of books for readers according to users’ reading and speech training results</a:t>
            </a:r>
            <a:endParaRPr/>
          </a:p>
          <a:p>
            <a:pPr indent="-177800" lvl="0" marL="355600" marR="0" rtl="0" algn="l">
              <a:lnSpc>
                <a:spcPct val="100000"/>
              </a:lnSpc>
              <a:spcBef>
                <a:spcPts val="600"/>
              </a:spcBef>
              <a:spcAft>
                <a:spcPts val="300"/>
              </a:spcAft>
              <a:buClr>
                <a:srgbClr val="1C405D"/>
              </a:buClr>
              <a:buSzPts val="1100"/>
              <a:buFont typeface="Noto Sans Symbols"/>
              <a:buChar char="✓"/>
            </a:pPr>
            <a:r>
              <a:rPr b="0" i="0" lang="en" sz="1200" u="none" cap="none" strike="noStrike">
                <a:solidFill>
                  <a:srgbClr val="2B608B"/>
                </a:solidFill>
                <a:highlight>
                  <a:srgbClr val="FFFFFF"/>
                </a:highlight>
                <a:latin typeface="Muli"/>
                <a:ea typeface="Muli"/>
                <a:cs typeface="Muli"/>
                <a:sym typeface="Muli"/>
              </a:rPr>
              <a:t>Recommend new books to users based on the book ratings of readers with similar profiles</a:t>
            </a:r>
            <a:endParaRPr b="0" i="0" sz="1200" u="none" cap="none" strike="noStrike">
              <a:solidFill>
                <a:srgbClr val="2B608B"/>
              </a:solidFill>
              <a:highlight>
                <a:srgbClr val="FFFFFF"/>
              </a:highlight>
              <a:latin typeface="Muli"/>
              <a:ea typeface="Muli"/>
              <a:cs typeface="Muli"/>
              <a:sym typeface="Muli"/>
            </a:endParaRPr>
          </a:p>
        </p:txBody>
      </p:sp>
      <p:sp>
        <p:nvSpPr>
          <p:cNvPr id="608" name="Google Shape;608;p36"/>
          <p:cNvSpPr txBox="1"/>
          <p:nvPr/>
        </p:nvSpPr>
        <p:spPr>
          <a:xfrm>
            <a:off x="3710163" y="0"/>
            <a:ext cx="6117600" cy="64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4D778A"/>
                </a:solidFill>
                <a:latin typeface="Muli"/>
                <a:ea typeface="Muli"/>
                <a:cs typeface="Muli"/>
                <a:sym typeface="Muli"/>
              </a:rPr>
              <a:t>Product Features and Functions</a:t>
            </a:r>
            <a:endParaRPr b="1" i="0" sz="2600" u="none" cap="none" strike="noStrike">
              <a:solidFill>
                <a:srgbClr val="000000"/>
              </a:solidFill>
              <a:latin typeface="Muli"/>
              <a:ea typeface="Muli"/>
              <a:cs typeface="Muli"/>
              <a:sym typeface="Muli"/>
            </a:endParaRPr>
          </a:p>
        </p:txBody>
      </p:sp>
      <p:cxnSp>
        <p:nvCxnSpPr>
          <p:cNvPr id="609" name="Google Shape;609;p36"/>
          <p:cNvCxnSpPr/>
          <p:nvPr/>
        </p:nvCxnSpPr>
        <p:spPr>
          <a:xfrm flipH="1" rot="10800000">
            <a:off x="5075500" y="576675"/>
            <a:ext cx="3918900" cy="7500"/>
          </a:xfrm>
          <a:prstGeom prst="straightConnector1">
            <a:avLst/>
          </a:prstGeom>
          <a:noFill/>
          <a:ln cap="flat" cmpd="sng" w="38100">
            <a:solidFill>
              <a:srgbClr val="B0D85B"/>
            </a:solidFill>
            <a:prstDash val="solid"/>
            <a:round/>
            <a:headEnd len="sm" w="sm" type="none"/>
            <a:tailEnd len="sm" w="sm" type="none"/>
          </a:ln>
        </p:spPr>
      </p:cxnSp>
      <p:sp>
        <p:nvSpPr>
          <p:cNvPr id="610" name="Google Shape;610;p36"/>
          <p:cNvSpPr txBox="1"/>
          <p:nvPr/>
        </p:nvSpPr>
        <p:spPr>
          <a:xfrm>
            <a:off x="7954800" y="4503000"/>
            <a:ext cx="1265400" cy="23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611" name="Google Shape;611;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000" u="none" cap="none" strike="noStrike">
                <a:solidFill>
                  <a:srgbClr val="4A5C65"/>
                </a:solidFill>
                <a:latin typeface="Arial"/>
                <a:ea typeface="Arial"/>
                <a:cs typeface="Arial"/>
                <a:sym typeface="Arial"/>
              </a:rPr>
              <a:t>‹#›</a:t>
            </a:fld>
            <a:endParaRPr b="0" i="0" sz="1000" u="none" cap="none" strike="noStrike">
              <a:solidFill>
                <a:srgbClr val="4A5C6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
              <a:t>‹#›</a:t>
            </a:fld>
            <a:endParaRPr/>
          </a:p>
        </p:txBody>
      </p:sp>
      <p:sp>
        <p:nvSpPr>
          <p:cNvPr id="617" name="Google Shape;617;p37"/>
          <p:cNvSpPr txBox="1"/>
          <p:nvPr/>
        </p:nvSpPr>
        <p:spPr>
          <a:xfrm>
            <a:off x="339865" y="551402"/>
            <a:ext cx="3240300" cy="804900"/>
          </a:xfrm>
          <a:prstGeom prst="rect">
            <a:avLst/>
          </a:prstGeom>
          <a:noFill/>
          <a:ln>
            <a:noFill/>
          </a:ln>
        </p:spPr>
        <p:txBody>
          <a:bodyPr anchorCtr="0" anchor="ctr" bIns="91425" lIns="91425" spcFirstLastPara="1" rIns="91425" wrap="square" tIns="91425">
            <a:noAutofit/>
          </a:bodyPr>
          <a:lstStyle/>
          <a:p>
            <a:pPr indent="-171450" lvl="0" marL="171450" marR="0" rtl="0" algn="l">
              <a:lnSpc>
                <a:spcPct val="100000"/>
              </a:lnSpc>
              <a:spcBef>
                <a:spcPts val="600"/>
              </a:spcBef>
              <a:spcAft>
                <a:spcPts val="0"/>
              </a:spcAft>
              <a:buClr>
                <a:srgbClr val="000000"/>
              </a:buClr>
              <a:buSzPts val="1200"/>
              <a:buFont typeface="Noto Sans Symbols"/>
              <a:buChar char="✓"/>
            </a:pPr>
            <a:r>
              <a:rPr b="1" i="0" lang="en" sz="1200" u="none" cap="none" strike="noStrike">
                <a:solidFill>
                  <a:schemeClr val="dk1"/>
                </a:solidFill>
                <a:latin typeface="Arial"/>
                <a:ea typeface="Arial"/>
                <a:cs typeface="Arial"/>
                <a:sym typeface="Arial"/>
              </a:rPr>
              <a:t>Continuous content optimization</a:t>
            </a:r>
            <a:endParaRPr b="1" i="0" sz="12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200"/>
              <a:buFont typeface="Noto Sans Symbols"/>
              <a:buChar char="✓"/>
            </a:pPr>
            <a:r>
              <a:rPr b="1" i="0" lang="en" sz="1200" u="none" cap="none" strike="noStrike">
                <a:solidFill>
                  <a:schemeClr val="dk1"/>
                </a:solidFill>
                <a:latin typeface="Arial"/>
                <a:ea typeface="Arial"/>
                <a:cs typeface="Arial"/>
                <a:sym typeface="Arial"/>
              </a:rPr>
              <a:t>Personalized content</a:t>
            </a:r>
            <a:endParaRPr b="1" i="0" sz="12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200"/>
              <a:buFont typeface="Noto Sans Symbols"/>
              <a:buChar char="✓"/>
            </a:pPr>
            <a:r>
              <a:rPr b="1" i="0" lang="en" sz="1200" u="none" cap="none" strike="noStrike">
                <a:solidFill>
                  <a:schemeClr val="dk1"/>
                </a:solidFill>
                <a:latin typeface="Arial"/>
                <a:ea typeface="Arial"/>
                <a:cs typeface="Arial"/>
                <a:sym typeface="Arial"/>
              </a:rPr>
              <a:t>Evaluation anywhere anytime</a:t>
            </a:r>
            <a:endParaRPr b="1" i="0" sz="1200" u="none" cap="none" strike="noStrike">
              <a:solidFill>
                <a:schemeClr val="dk1"/>
              </a:solidFill>
              <a:latin typeface="Arial"/>
              <a:ea typeface="Arial"/>
              <a:cs typeface="Arial"/>
              <a:sym typeface="Arial"/>
            </a:endParaRPr>
          </a:p>
        </p:txBody>
      </p:sp>
      <p:grpSp>
        <p:nvGrpSpPr>
          <p:cNvPr id="618" name="Google Shape;618;p37"/>
          <p:cNvGrpSpPr/>
          <p:nvPr/>
        </p:nvGrpSpPr>
        <p:grpSpPr>
          <a:xfrm>
            <a:off x="1985580" y="804352"/>
            <a:ext cx="7069406" cy="4226310"/>
            <a:chOff x="-56646" y="610144"/>
            <a:chExt cx="7069406" cy="4226310"/>
          </a:xfrm>
        </p:grpSpPr>
        <p:pic>
          <p:nvPicPr>
            <p:cNvPr id="619" name="Google Shape;619;p37"/>
            <p:cNvPicPr preferRelativeResize="0"/>
            <p:nvPr/>
          </p:nvPicPr>
          <p:blipFill rotWithShape="1">
            <a:blip r:embed="rId3">
              <a:alphaModFix/>
            </a:blip>
            <a:srcRect b="0" l="0" r="0" t="0"/>
            <a:stretch/>
          </p:blipFill>
          <p:spPr>
            <a:xfrm>
              <a:off x="944991" y="1156974"/>
              <a:ext cx="4750075" cy="3620826"/>
            </a:xfrm>
            <a:prstGeom prst="rect">
              <a:avLst/>
            </a:prstGeom>
            <a:noFill/>
            <a:ln>
              <a:noFill/>
            </a:ln>
          </p:spPr>
        </p:pic>
        <p:grpSp>
          <p:nvGrpSpPr>
            <p:cNvPr id="620" name="Google Shape;620;p37"/>
            <p:cNvGrpSpPr/>
            <p:nvPr/>
          </p:nvGrpSpPr>
          <p:grpSpPr>
            <a:xfrm>
              <a:off x="5021098" y="1448475"/>
              <a:ext cx="1991662" cy="1170948"/>
              <a:chOff x="4996822" y="1335187"/>
              <a:chExt cx="1991662" cy="1170948"/>
            </a:xfrm>
          </p:grpSpPr>
          <p:sp>
            <p:nvSpPr>
              <p:cNvPr id="621" name="Google Shape;621;p37"/>
              <p:cNvSpPr/>
              <p:nvPr/>
            </p:nvSpPr>
            <p:spPr>
              <a:xfrm>
                <a:off x="5016043" y="1335187"/>
                <a:ext cx="1953220" cy="1170948"/>
              </a:xfrm>
              <a:prstGeom prst="roundRect">
                <a:avLst>
                  <a:gd fmla="val 16667" name="adj"/>
                </a:avLst>
              </a:prstGeom>
              <a:solidFill>
                <a:srgbClr val="D5E5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22" name="Google Shape;622;p37"/>
              <p:cNvSpPr/>
              <p:nvPr/>
            </p:nvSpPr>
            <p:spPr>
              <a:xfrm>
                <a:off x="4996822" y="1721305"/>
                <a:ext cx="1991662" cy="7848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900" u="none" cap="none" strike="noStrike">
                    <a:solidFill>
                      <a:schemeClr val="dk1"/>
                    </a:solidFill>
                    <a:latin typeface="Arial"/>
                    <a:ea typeface="Arial"/>
                    <a:cs typeface="Arial"/>
                    <a:sym typeface="Arial"/>
                  </a:rPr>
                  <a:t>TensorFlow Lite:</a:t>
                </a:r>
                <a:endParaRPr/>
              </a:p>
              <a:p>
                <a:pPr indent="0" lvl="0" marL="0" marR="0" rtl="0" algn="ctr">
                  <a:lnSpc>
                    <a:spcPct val="100000"/>
                  </a:lnSpc>
                  <a:spcBef>
                    <a:spcPts val="0"/>
                  </a:spcBef>
                  <a:spcAft>
                    <a:spcPts val="0"/>
                  </a:spcAft>
                  <a:buNone/>
                </a:pPr>
                <a:r>
                  <a:rPr b="1" i="0" lang="en" sz="900" u="none" cap="none" strike="noStrike">
                    <a:solidFill>
                      <a:schemeClr val="dk1"/>
                    </a:solidFill>
                    <a:latin typeface="Arial"/>
                    <a:ea typeface="Arial"/>
                    <a:cs typeface="Arial"/>
                    <a:sym typeface="Arial"/>
                  </a:rPr>
                  <a:t> </a:t>
                </a:r>
                <a:r>
                  <a:rPr b="0" i="0" lang="en" sz="900" u="none" cap="none" strike="noStrike">
                    <a:solidFill>
                      <a:schemeClr val="dk1"/>
                    </a:solidFill>
                    <a:latin typeface="Arial"/>
                    <a:ea typeface="Arial"/>
                    <a:cs typeface="Arial"/>
                    <a:sym typeface="Arial"/>
                  </a:rPr>
                  <a:t>(run inside mobile app) adapt expert learning models to real-time detect reading difficulty and provide necessary intervention and help</a:t>
                </a:r>
                <a:endParaRPr b="0" i="0" sz="900" u="none" cap="none" strike="noStrike">
                  <a:solidFill>
                    <a:srgbClr val="000000"/>
                  </a:solidFill>
                  <a:latin typeface="Arial"/>
                  <a:ea typeface="Arial"/>
                  <a:cs typeface="Arial"/>
                  <a:sym typeface="Arial"/>
                </a:endParaRPr>
              </a:p>
            </p:txBody>
          </p:sp>
          <p:pic>
            <p:nvPicPr>
              <p:cNvPr id="623" name="Google Shape;623;p37"/>
              <p:cNvPicPr preferRelativeResize="0"/>
              <p:nvPr/>
            </p:nvPicPr>
            <p:blipFill rotWithShape="1">
              <a:blip r:embed="rId4">
                <a:alphaModFix/>
              </a:blip>
              <a:srcRect b="0" l="0" r="0" t="0"/>
              <a:stretch/>
            </p:blipFill>
            <p:spPr>
              <a:xfrm>
                <a:off x="5756595" y="1375647"/>
                <a:ext cx="472116" cy="360000"/>
              </a:xfrm>
              <a:prstGeom prst="rect">
                <a:avLst/>
              </a:prstGeom>
              <a:noFill/>
              <a:ln>
                <a:noFill/>
              </a:ln>
            </p:spPr>
          </p:pic>
        </p:grpSp>
        <p:grpSp>
          <p:nvGrpSpPr>
            <p:cNvPr id="624" name="Google Shape;624;p37"/>
            <p:cNvGrpSpPr/>
            <p:nvPr/>
          </p:nvGrpSpPr>
          <p:grpSpPr>
            <a:xfrm>
              <a:off x="-56646" y="1189528"/>
              <a:ext cx="2152483" cy="1051966"/>
              <a:chOff x="-56646" y="1189528"/>
              <a:chExt cx="2152483" cy="1051966"/>
            </a:xfrm>
          </p:grpSpPr>
          <p:sp>
            <p:nvSpPr>
              <p:cNvPr id="625" name="Google Shape;625;p37"/>
              <p:cNvSpPr/>
              <p:nvPr/>
            </p:nvSpPr>
            <p:spPr>
              <a:xfrm>
                <a:off x="-8093" y="1189528"/>
                <a:ext cx="2055377" cy="1051966"/>
              </a:xfrm>
              <a:prstGeom prst="roundRect">
                <a:avLst>
                  <a:gd fmla="val 16667" name="adj"/>
                </a:avLst>
              </a:prstGeom>
              <a:solidFill>
                <a:srgbClr val="D5E5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p:txBody>
          </p:sp>
          <p:pic>
            <p:nvPicPr>
              <p:cNvPr descr="google cloud machine learning logoçåçæå°çµæ" id="626" name="Google Shape;626;p37"/>
              <p:cNvPicPr preferRelativeResize="0"/>
              <p:nvPr/>
            </p:nvPicPr>
            <p:blipFill rotWithShape="1">
              <a:blip r:embed="rId5">
                <a:alphaModFix/>
              </a:blip>
              <a:srcRect b="0" l="0" r="0" t="0"/>
              <a:stretch/>
            </p:blipFill>
            <p:spPr>
              <a:xfrm>
                <a:off x="841571" y="1213804"/>
                <a:ext cx="356049" cy="382101"/>
              </a:xfrm>
              <a:prstGeom prst="rect">
                <a:avLst/>
              </a:prstGeom>
              <a:noFill/>
              <a:ln>
                <a:noFill/>
              </a:ln>
            </p:spPr>
          </p:pic>
          <p:sp>
            <p:nvSpPr>
              <p:cNvPr id="627" name="Google Shape;627;p37"/>
              <p:cNvSpPr/>
              <p:nvPr/>
            </p:nvSpPr>
            <p:spPr>
              <a:xfrm>
                <a:off x="-56646" y="1563126"/>
                <a:ext cx="2152483"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900" u="none" cap="none" strike="noStrike">
                    <a:solidFill>
                      <a:schemeClr val="dk1"/>
                    </a:solidFill>
                    <a:latin typeface="Arial"/>
                    <a:ea typeface="Arial"/>
                    <a:cs typeface="Arial"/>
                    <a:sym typeface="Arial"/>
                  </a:rPr>
                  <a:t>Google Cloud Machine Learning</a:t>
                </a:r>
                <a:endParaRPr/>
              </a:p>
              <a:p>
                <a:pPr indent="0" lvl="0" marL="0" marR="0" rtl="0" algn="ctr">
                  <a:lnSpc>
                    <a:spcPct val="100000"/>
                  </a:lnSpc>
                  <a:spcBef>
                    <a:spcPts val="0"/>
                  </a:spcBef>
                  <a:spcAft>
                    <a:spcPts val="0"/>
                  </a:spcAft>
                  <a:buNone/>
                </a:pPr>
                <a:r>
                  <a:rPr b="1" i="0" lang="en" sz="900" u="none" cap="none" strike="noStrike">
                    <a:solidFill>
                      <a:schemeClr val="dk1"/>
                    </a:solidFill>
                    <a:latin typeface="Arial"/>
                    <a:ea typeface="Arial"/>
                    <a:cs typeface="Arial"/>
                    <a:sym typeface="Arial"/>
                  </a:rPr>
                  <a:t>NLP (Dialogue System &amp; Analysis)</a:t>
                </a:r>
                <a:r>
                  <a:rPr b="0" i="0" lang="en" sz="900" u="none" cap="none" strike="noStrike">
                    <a:solidFill>
                      <a:schemeClr val="dk1"/>
                    </a:solidFill>
                    <a:latin typeface="Arial"/>
                    <a:ea typeface="Arial"/>
                    <a:cs typeface="Arial"/>
                    <a:sym typeface="Arial"/>
                  </a:rPr>
                  <a:t>: </a:t>
                </a:r>
                <a:endParaRPr/>
              </a:p>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Understand the reader's request and return the books needed by the reader</a:t>
                </a:r>
                <a:endParaRPr b="1" i="0" sz="900" u="none" cap="none" strike="noStrike">
                  <a:solidFill>
                    <a:schemeClr val="dk1"/>
                  </a:solidFill>
                  <a:latin typeface="Arial"/>
                  <a:ea typeface="Arial"/>
                  <a:cs typeface="Arial"/>
                  <a:sym typeface="Arial"/>
                </a:endParaRPr>
              </a:p>
            </p:txBody>
          </p:sp>
        </p:grpSp>
        <p:grpSp>
          <p:nvGrpSpPr>
            <p:cNvPr id="628" name="Google Shape;628;p37"/>
            <p:cNvGrpSpPr/>
            <p:nvPr/>
          </p:nvGrpSpPr>
          <p:grpSpPr>
            <a:xfrm>
              <a:off x="4956363" y="4190122"/>
              <a:ext cx="1146931" cy="646332"/>
              <a:chOff x="5035264" y="1544792"/>
              <a:chExt cx="1358453" cy="971963"/>
            </a:xfrm>
          </p:grpSpPr>
          <p:sp>
            <p:nvSpPr>
              <p:cNvPr id="629" name="Google Shape;629;p37"/>
              <p:cNvSpPr/>
              <p:nvPr/>
            </p:nvSpPr>
            <p:spPr>
              <a:xfrm>
                <a:off x="5035265" y="1544792"/>
                <a:ext cx="1358452" cy="971961"/>
              </a:xfrm>
              <a:prstGeom prst="roundRect">
                <a:avLst>
                  <a:gd fmla="val 16667" name="adj"/>
                </a:avLst>
              </a:prstGeom>
              <a:solidFill>
                <a:srgbClr val="D5E5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30" name="Google Shape;630;p37"/>
              <p:cNvSpPr/>
              <p:nvPr/>
            </p:nvSpPr>
            <p:spPr>
              <a:xfrm>
                <a:off x="5035264" y="1544794"/>
                <a:ext cx="1358452" cy="9719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Speech Training</a:t>
                </a:r>
                <a:endParaRPr/>
              </a:p>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Pronunciation</a:t>
                </a:r>
                <a:endParaRPr/>
              </a:p>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Personalized recommendation</a:t>
                </a:r>
                <a:endParaRPr b="0" i="0" sz="900" u="none" cap="none" strike="noStrike">
                  <a:solidFill>
                    <a:schemeClr val="dk1"/>
                  </a:solidFill>
                  <a:latin typeface="Arial"/>
                  <a:ea typeface="Arial"/>
                  <a:cs typeface="Arial"/>
                  <a:sym typeface="Arial"/>
                </a:endParaRPr>
              </a:p>
            </p:txBody>
          </p:sp>
        </p:grpSp>
        <p:grpSp>
          <p:nvGrpSpPr>
            <p:cNvPr id="631" name="Google Shape;631;p37"/>
            <p:cNvGrpSpPr/>
            <p:nvPr/>
          </p:nvGrpSpPr>
          <p:grpSpPr>
            <a:xfrm>
              <a:off x="2694647" y="610144"/>
              <a:ext cx="1392381" cy="534214"/>
              <a:chOff x="4744547" y="1505120"/>
              <a:chExt cx="1649170" cy="803358"/>
            </a:xfrm>
          </p:grpSpPr>
          <p:sp>
            <p:nvSpPr>
              <p:cNvPr id="632" name="Google Shape;632;p37"/>
              <p:cNvSpPr/>
              <p:nvPr/>
            </p:nvSpPr>
            <p:spPr>
              <a:xfrm>
                <a:off x="4744547" y="1505120"/>
                <a:ext cx="1649170" cy="803358"/>
              </a:xfrm>
              <a:prstGeom prst="roundRect">
                <a:avLst>
                  <a:gd fmla="val 16667" name="adj"/>
                </a:avLst>
              </a:prstGeom>
              <a:solidFill>
                <a:srgbClr val="D5E5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33" name="Google Shape;633;p37"/>
              <p:cNvSpPr/>
              <p:nvPr/>
            </p:nvSpPr>
            <p:spPr>
              <a:xfrm>
                <a:off x="4744548" y="1520456"/>
                <a:ext cx="1649169" cy="7636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900" u="none" cap="none" strike="noStrike">
                    <a:solidFill>
                      <a:schemeClr val="dk1"/>
                    </a:solidFill>
                    <a:latin typeface="Arial"/>
                    <a:ea typeface="Arial"/>
                    <a:cs typeface="Arial"/>
                    <a:sym typeface="Arial"/>
                  </a:rPr>
                  <a:t>Book Search &amp; Recommendation</a:t>
                </a:r>
                <a:r>
                  <a:rPr b="0" i="0" lang="en" sz="900" u="none" cap="none" strike="noStrike">
                    <a:solidFill>
                      <a:schemeClr val="dk1"/>
                    </a:solidFill>
                    <a:latin typeface="Arial"/>
                    <a:ea typeface="Arial"/>
                    <a:cs typeface="Arial"/>
                    <a:sym typeface="Arial"/>
                  </a:rPr>
                  <a:t>: personalized algorithm</a:t>
                </a:r>
                <a:endParaRPr b="0" i="0" sz="900" u="none" cap="none" strike="noStrike">
                  <a:solidFill>
                    <a:schemeClr val="dk1"/>
                  </a:solidFill>
                  <a:latin typeface="Arial"/>
                  <a:ea typeface="Arial"/>
                  <a:cs typeface="Arial"/>
                  <a:sym typeface="Arial"/>
                </a:endParaRPr>
              </a:p>
            </p:txBody>
          </p:sp>
        </p:grpSp>
        <p:grpSp>
          <p:nvGrpSpPr>
            <p:cNvPr id="634" name="Google Shape;634;p37"/>
            <p:cNvGrpSpPr/>
            <p:nvPr/>
          </p:nvGrpSpPr>
          <p:grpSpPr>
            <a:xfrm>
              <a:off x="671638" y="3896634"/>
              <a:ext cx="1279092" cy="534214"/>
              <a:chOff x="4878729" y="1505120"/>
              <a:chExt cx="1514988" cy="803358"/>
            </a:xfrm>
          </p:grpSpPr>
          <p:sp>
            <p:nvSpPr>
              <p:cNvPr id="635" name="Google Shape;635;p37"/>
              <p:cNvSpPr/>
              <p:nvPr/>
            </p:nvSpPr>
            <p:spPr>
              <a:xfrm>
                <a:off x="4878729" y="1505120"/>
                <a:ext cx="1514988" cy="803358"/>
              </a:xfrm>
              <a:prstGeom prst="roundRect">
                <a:avLst>
                  <a:gd fmla="val 16667" name="adj"/>
                </a:avLst>
              </a:prstGeom>
              <a:solidFill>
                <a:srgbClr val="D5E5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36" name="Google Shape;636;p37"/>
              <p:cNvSpPr/>
              <p:nvPr/>
            </p:nvSpPr>
            <p:spPr>
              <a:xfrm>
                <a:off x="4878729" y="1544794"/>
                <a:ext cx="1514987" cy="7636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900" u="none" cap="none" strike="noStrike">
                    <a:solidFill>
                      <a:schemeClr val="dk1"/>
                    </a:solidFill>
                    <a:latin typeface="Arial"/>
                    <a:ea typeface="Arial"/>
                    <a:cs typeface="Arial"/>
                    <a:sym typeface="Arial"/>
                  </a:rPr>
                  <a:t>Customized Patent</a:t>
                </a:r>
                <a:r>
                  <a:rPr b="0" i="0" lang="en" sz="900" u="none" cap="none" strike="noStrike">
                    <a:solidFill>
                      <a:schemeClr val="dk1"/>
                    </a:solidFill>
                    <a:latin typeface="Arial"/>
                    <a:ea typeface="Arial"/>
                    <a:cs typeface="Arial"/>
                    <a:sym typeface="Arial"/>
                  </a:rPr>
                  <a:t>: </a:t>
                </a:r>
                <a:endParaRPr/>
              </a:p>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Leader board</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Ranking algorithm</a:t>
                </a:r>
                <a:endParaRPr b="0" i="0" sz="900" u="none" cap="none" strike="noStrike">
                  <a:solidFill>
                    <a:schemeClr val="dk1"/>
                  </a:solidFill>
                  <a:latin typeface="Arial"/>
                  <a:ea typeface="Arial"/>
                  <a:cs typeface="Arial"/>
                  <a:sym typeface="Arial"/>
                </a:endParaRPr>
              </a:p>
            </p:txBody>
          </p:sp>
        </p:grpSp>
      </p:grpSp>
      <p:sp>
        <p:nvSpPr>
          <p:cNvPr id="637" name="Google Shape;637;p37"/>
          <p:cNvSpPr txBox="1"/>
          <p:nvPr/>
        </p:nvSpPr>
        <p:spPr>
          <a:xfrm>
            <a:off x="319088" y="91037"/>
            <a:ext cx="8437562" cy="3135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rgbClr val="154E88"/>
                </a:solidFill>
                <a:latin typeface="Muli"/>
                <a:ea typeface="Muli"/>
                <a:cs typeface="Muli"/>
                <a:sym typeface="Muli"/>
              </a:rPr>
              <a:t>Cumulative Data Feedback Loop</a:t>
            </a:r>
            <a:endParaRPr/>
          </a:p>
        </p:txBody>
      </p:sp>
      <p:sp>
        <p:nvSpPr>
          <p:cNvPr id="638" name="Google Shape;638;p37"/>
          <p:cNvSpPr txBox="1"/>
          <p:nvPr/>
        </p:nvSpPr>
        <p:spPr>
          <a:xfrm>
            <a:off x="339865" y="2579838"/>
            <a:ext cx="2972808" cy="18987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1. Big Data</a:t>
            </a:r>
            <a:endParaRPr b="1" i="0" sz="1100" u="none" cap="none" strike="noStrike">
              <a:solidFill>
                <a:schemeClr val="dk1"/>
              </a:solidFill>
              <a:latin typeface="Arial"/>
              <a:ea typeface="Arial"/>
              <a:cs typeface="Arial"/>
              <a:sym typeface="Arial"/>
            </a:endParaRPr>
          </a:p>
          <a:p>
            <a:pPr indent="-171450" lvl="0" marL="171450" marR="0" rtl="0" algn="l">
              <a:lnSpc>
                <a:spcPct val="100000"/>
              </a:lnSpc>
              <a:spcBef>
                <a:spcPts val="300"/>
              </a:spcBef>
              <a:spcAft>
                <a:spcPts val="0"/>
              </a:spcAft>
              <a:buClr>
                <a:schemeClr val="dk1"/>
              </a:buClr>
              <a:buSzPts val="1100"/>
              <a:buFont typeface="Noto Sans Symbols"/>
              <a:buChar char="✓"/>
            </a:pPr>
            <a:r>
              <a:rPr b="0" i="0" lang="en" sz="1100" u="none" cap="none" strike="noStrike">
                <a:solidFill>
                  <a:schemeClr val="dk1"/>
                </a:solidFill>
                <a:highlight>
                  <a:srgbClr val="FFFFFF"/>
                </a:highlight>
                <a:latin typeface="Arial"/>
                <a:ea typeface="Arial"/>
                <a:cs typeface="Arial"/>
                <a:sym typeface="Arial"/>
              </a:rPr>
              <a:t>User profiles (facial / emotional / behavioural recognition and prediction)</a:t>
            </a:r>
            <a:endParaRPr b="0" i="0" sz="1100" u="none" cap="none" strike="noStrike">
              <a:solidFill>
                <a:schemeClr val="dk1"/>
              </a:solidFill>
              <a:highlight>
                <a:srgbClr val="FFFF00"/>
              </a:highlight>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Noto Sans Symbols"/>
              <a:buChar char="✓"/>
            </a:pPr>
            <a:r>
              <a:rPr b="0" i="0" lang="en" sz="1100" u="none" cap="none" strike="noStrike">
                <a:solidFill>
                  <a:schemeClr val="dk1"/>
                </a:solidFill>
                <a:highlight>
                  <a:srgbClr val="FFFFFF"/>
                </a:highlight>
                <a:latin typeface="Arial"/>
                <a:ea typeface="Arial"/>
                <a:cs typeface="Arial"/>
                <a:sym typeface="Arial"/>
              </a:rPr>
              <a:t>NLP analysis on user behaviour/preferences</a:t>
            </a:r>
            <a:endParaRPr b="0" i="0" sz="11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2. Content</a:t>
            </a:r>
            <a:endParaRPr b="1" i="0" sz="1100" u="none" cap="none" strike="noStrike">
              <a:solidFill>
                <a:schemeClr val="dk1"/>
              </a:solidFill>
              <a:latin typeface="Arial"/>
              <a:ea typeface="Arial"/>
              <a:cs typeface="Arial"/>
              <a:sym typeface="Arial"/>
            </a:endParaRPr>
          </a:p>
          <a:p>
            <a:pPr indent="-171450" lvl="0" marL="171450" marR="0" rtl="0" algn="l">
              <a:lnSpc>
                <a:spcPct val="100000"/>
              </a:lnSpc>
              <a:spcBef>
                <a:spcPts val="300"/>
              </a:spcBef>
              <a:spcAft>
                <a:spcPts val="0"/>
              </a:spcAft>
              <a:buClr>
                <a:schemeClr val="dk1"/>
              </a:buClr>
              <a:buSzPts val="1100"/>
              <a:buFont typeface="Noto Sans Symbols"/>
              <a:buChar char="✓"/>
            </a:pPr>
            <a:r>
              <a:rPr b="0" i="0" lang="en" sz="1100" u="none" cap="none" strike="noStrike">
                <a:solidFill>
                  <a:schemeClr val="dk1"/>
                </a:solidFill>
                <a:highlight>
                  <a:srgbClr val="FFFFFF"/>
                </a:highlight>
                <a:latin typeface="Arial"/>
                <a:ea typeface="Arial"/>
                <a:cs typeface="Arial"/>
                <a:sym typeface="Arial"/>
              </a:rPr>
              <a:t>Thousands of free-IP works</a:t>
            </a:r>
            <a:endParaRPr b="0" i="0" sz="1100" u="none" cap="none" strike="noStrike">
              <a:solidFill>
                <a:schemeClr val="dk1"/>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descr="C:\Users\HH\AppData\Local\Microsoft\Windows\INetCache\IE\7T8IH0NQ\writing-clip-art-9T4bq7XTE[1].jpeg" id="643" name="Google Shape;643;p38"/>
          <p:cNvPicPr preferRelativeResize="0"/>
          <p:nvPr/>
        </p:nvPicPr>
        <p:blipFill rotWithShape="1">
          <a:blip r:embed="rId3">
            <a:alphaModFix/>
          </a:blip>
          <a:srcRect b="0" l="0" r="0" t="0"/>
          <a:stretch/>
        </p:blipFill>
        <p:spPr>
          <a:xfrm>
            <a:off x="6052804" y="4372288"/>
            <a:ext cx="1090247" cy="727000"/>
          </a:xfrm>
          <a:prstGeom prst="rect">
            <a:avLst/>
          </a:prstGeom>
          <a:noFill/>
          <a:ln>
            <a:noFill/>
          </a:ln>
        </p:spPr>
      </p:pic>
      <p:pic>
        <p:nvPicPr>
          <p:cNvPr id="644" name="Google Shape;644;p38"/>
          <p:cNvPicPr preferRelativeResize="0"/>
          <p:nvPr/>
        </p:nvPicPr>
        <p:blipFill rotWithShape="1">
          <a:blip r:embed="rId4">
            <a:alphaModFix/>
          </a:blip>
          <a:srcRect b="0" l="0" r="0" t="0"/>
          <a:stretch/>
        </p:blipFill>
        <p:spPr>
          <a:xfrm>
            <a:off x="1551073" y="1898412"/>
            <a:ext cx="925855" cy="847596"/>
          </a:xfrm>
          <a:prstGeom prst="rect">
            <a:avLst/>
          </a:prstGeom>
          <a:noFill/>
          <a:ln>
            <a:noFill/>
          </a:ln>
        </p:spPr>
      </p:pic>
      <p:pic>
        <p:nvPicPr>
          <p:cNvPr descr="C:\Users\HH\AppData\Local\Microsoft\Windows\INetCache\IE\7T8IH0NQ\web-cam[1].jpg" id="645" name="Google Shape;645;p38"/>
          <p:cNvPicPr preferRelativeResize="0"/>
          <p:nvPr/>
        </p:nvPicPr>
        <p:blipFill rotWithShape="1">
          <a:blip r:embed="rId5">
            <a:alphaModFix/>
          </a:blip>
          <a:srcRect b="0" l="0" r="0" t="0"/>
          <a:stretch/>
        </p:blipFill>
        <p:spPr>
          <a:xfrm flipH="1">
            <a:off x="5672097" y="39812"/>
            <a:ext cx="639380" cy="608713"/>
          </a:xfrm>
          <a:prstGeom prst="rect">
            <a:avLst/>
          </a:prstGeom>
          <a:noFill/>
          <a:ln>
            <a:noFill/>
          </a:ln>
        </p:spPr>
      </p:pic>
      <p:pic>
        <p:nvPicPr>
          <p:cNvPr id="646" name="Google Shape;646;p38"/>
          <p:cNvPicPr preferRelativeResize="0"/>
          <p:nvPr/>
        </p:nvPicPr>
        <p:blipFill rotWithShape="1">
          <a:blip r:embed="rId6">
            <a:alphaModFix/>
          </a:blip>
          <a:srcRect b="0" l="0" r="0" t="0"/>
          <a:stretch/>
        </p:blipFill>
        <p:spPr>
          <a:xfrm>
            <a:off x="3060325" y="72050"/>
            <a:ext cx="878100" cy="727000"/>
          </a:xfrm>
          <a:prstGeom prst="rect">
            <a:avLst/>
          </a:prstGeom>
          <a:noFill/>
          <a:ln>
            <a:noFill/>
          </a:ln>
        </p:spPr>
      </p:pic>
      <p:grpSp>
        <p:nvGrpSpPr>
          <p:cNvPr id="647" name="Google Shape;647;p38"/>
          <p:cNvGrpSpPr/>
          <p:nvPr/>
        </p:nvGrpSpPr>
        <p:grpSpPr>
          <a:xfrm>
            <a:off x="1551074" y="-38"/>
            <a:ext cx="6599285" cy="5219775"/>
            <a:chOff x="195228" y="-57440"/>
            <a:chExt cx="6486421" cy="5256041"/>
          </a:xfrm>
        </p:grpSpPr>
        <p:sp>
          <p:nvSpPr>
            <p:cNvPr id="648" name="Google Shape;648;p38"/>
            <p:cNvSpPr txBox="1"/>
            <p:nvPr/>
          </p:nvSpPr>
          <p:spPr>
            <a:xfrm>
              <a:off x="1646478" y="4068121"/>
              <a:ext cx="1476900" cy="6129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1" i="0" lang="en" sz="1200" u="none" cap="none" strike="noStrike">
                  <a:solidFill>
                    <a:schemeClr val="dk1"/>
                  </a:solidFill>
                  <a:latin typeface="Arial"/>
                  <a:ea typeface="Arial"/>
                  <a:cs typeface="Arial"/>
                  <a:sym typeface="Arial"/>
                </a:rPr>
                <a:t>Natural language processing</a:t>
              </a:r>
              <a:br>
                <a:rPr b="1" i="0" lang="en" sz="1400" u="none" cap="none" strike="noStrike">
                  <a:solidFill>
                    <a:srgbClr val="000000"/>
                  </a:solidFill>
                  <a:latin typeface="Arial"/>
                  <a:ea typeface="Arial"/>
                  <a:cs typeface="Arial"/>
                  <a:sym typeface="Arial"/>
                </a:rPr>
              </a:br>
              <a:endParaRPr b="1" i="0" sz="1400" u="none" cap="none" strike="noStrike">
                <a:solidFill>
                  <a:srgbClr val="000000"/>
                </a:solidFill>
                <a:latin typeface="Arial"/>
                <a:ea typeface="Arial"/>
                <a:cs typeface="Arial"/>
                <a:sym typeface="Arial"/>
              </a:endParaRPr>
            </a:p>
          </p:txBody>
        </p:sp>
        <p:sp>
          <p:nvSpPr>
            <p:cNvPr id="649" name="Google Shape;649;p38"/>
            <p:cNvSpPr/>
            <p:nvPr/>
          </p:nvSpPr>
          <p:spPr>
            <a:xfrm>
              <a:off x="4035941" y="13295"/>
              <a:ext cx="1048200" cy="10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8"/>
            <p:cNvSpPr txBox="1"/>
            <p:nvPr/>
          </p:nvSpPr>
          <p:spPr>
            <a:xfrm>
              <a:off x="3971423" y="436531"/>
              <a:ext cx="1670700" cy="732000"/>
            </a:xfrm>
            <a:prstGeom prst="rect">
              <a:avLst/>
            </a:prstGeom>
            <a:noFill/>
            <a:ln>
              <a:noFill/>
            </a:ln>
          </p:spPr>
          <p:txBody>
            <a:bodyPr anchorCtr="0" anchor="ctr" bIns="17775" lIns="17775" spcFirstLastPara="1" rIns="17775" wrap="square" tIns="17775">
              <a:noAutofit/>
            </a:bodyPr>
            <a:lstStyle/>
            <a:p>
              <a:pPr indent="0" lvl="0" marL="0" marR="25400" rtl="0" algn="ctr">
                <a:lnSpc>
                  <a:spcPct val="115000"/>
                </a:lnSpc>
                <a:spcBef>
                  <a:spcPts val="0"/>
                </a:spcBef>
                <a:spcAft>
                  <a:spcPts val="0"/>
                </a:spcAft>
                <a:buClr>
                  <a:srgbClr val="000000"/>
                </a:buClr>
                <a:buSzPts val="1100"/>
                <a:buFont typeface="Arial"/>
                <a:buNone/>
              </a:pPr>
              <a:r>
                <a:t/>
              </a:r>
              <a:endParaRPr b="1" i="0" sz="1400" u="none" cap="none" strike="noStrike">
                <a:solidFill>
                  <a:srgbClr val="212121"/>
                </a:solidFill>
                <a:highlight>
                  <a:srgbClr val="FFFFFF"/>
                </a:highlight>
                <a:latin typeface="Arvo"/>
                <a:ea typeface="Arvo"/>
                <a:cs typeface="Arvo"/>
                <a:sym typeface="Arvo"/>
              </a:endParaRPr>
            </a:p>
            <a:p>
              <a:pPr indent="0" lvl="0" marL="0" marR="25400" rtl="0" algn="ctr">
                <a:lnSpc>
                  <a:spcPct val="115000"/>
                </a:lnSpc>
                <a:spcBef>
                  <a:spcPts val="0"/>
                </a:spcBef>
                <a:spcAft>
                  <a:spcPts val="0"/>
                </a:spcAft>
                <a:buClr>
                  <a:schemeClr val="dk1"/>
                </a:buClr>
                <a:buSzPts val="1100"/>
                <a:buFont typeface="Arial"/>
                <a:buNone/>
              </a:pPr>
              <a:r>
                <a:rPr b="1" i="0" lang="en" sz="1200" u="none" cap="none" strike="noStrike">
                  <a:solidFill>
                    <a:srgbClr val="154E88"/>
                  </a:solidFill>
                  <a:highlight>
                    <a:srgbClr val="FFFFFF"/>
                  </a:highlight>
                  <a:latin typeface="Arial"/>
                  <a:ea typeface="Arial"/>
                  <a:cs typeface="Arial"/>
                  <a:sym typeface="Arial"/>
                </a:rPr>
                <a:t>(B) Facial expression analysis</a:t>
              </a:r>
              <a:endParaRPr b="1" i="0" sz="1200" u="none" cap="none" strike="noStrike">
                <a:solidFill>
                  <a:srgbClr val="154E88"/>
                </a:solidFill>
                <a:highlight>
                  <a:srgbClr val="FFFFFF"/>
                </a:highlight>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51" name="Google Shape;651;p38"/>
            <p:cNvSpPr/>
            <p:nvPr/>
          </p:nvSpPr>
          <p:spPr>
            <a:xfrm>
              <a:off x="831347" y="79401"/>
              <a:ext cx="5119200" cy="5119200"/>
            </a:xfrm>
            <a:custGeom>
              <a:rect b="b" l="l" r="r" t="t"/>
              <a:pathLst>
                <a:path extrusionOk="0" h="120000" w="120000">
                  <a:moveTo>
                    <a:pt x="101134" y="20823"/>
                  </a:moveTo>
                  <a:lnTo>
                    <a:pt x="101134" y="20823"/>
                  </a:lnTo>
                  <a:cubicBezTo>
                    <a:pt x="107237" y="27230"/>
                    <a:pt x="111758" y="34975"/>
                    <a:pt x="114338" y="43440"/>
                  </a:cubicBezTo>
                  <a:lnTo>
                    <a:pt x="117445" y="42725"/>
                  </a:lnTo>
                  <a:lnTo>
                    <a:pt x="113026" y="47805"/>
                  </a:lnTo>
                  <a:lnTo>
                    <a:pt x="106551" y="45231"/>
                  </a:lnTo>
                  <a:lnTo>
                    <a:pt x="109657" y="44516"/>
                  </a:lnTo>
                  <a:cubicBezTo>
                    <a:pt x="107279" y="36889"/>
                    <a:pt x="103176" y="29912"/>
                    <a:pt x="97665" y="24127"/>
                  </a:cubicBezTo>
                  <a:close/>
                </a:path>
              </a:pathLst>
            </a:custGeom>
            <a:solidFill>
              <a:srgbClr val="3781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8"/>
            <p:cNvSpPr/>
            <p:nvPr/>
          </p:nvSpPr>
          <p:spPr>
            <a:xfrm>
              <a:off x="5205015" y="2038191"/>
              <a:ext cx="1048200" cy="10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8"/>
            <p:cNvSpPr txBox="1"/>
            <p:nvPr/>
          </p:nvSpPr>
          <p:spPr>
            <a:xfrm>
              <a:off x="5048449" y="2038183"/>
              <a:ext cx="1633200" cy="10482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Arial"/>
                  <a:ea typeface="Arial"/>
                  <a:cs typeface="Arial"/>
                  <a:sym typeface="Arial"/>
                </a:rPr>
                <a:t>Tracking of reading behavior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（Page duration, eye tracking, iris dilation etc.)</a:t>
              </a:r>
              <a:endParaRPr b="0" i="0" sz="1200" u="none" cap="none" strike="noStrike">
                <a:solidFill>
                  <a:srgbClr val="000000"/>
                </a:solidFill>
                <a:latin typeface="Arial"/>
                <a:ea typeface="Arial"/>
                <a:cs typeface="Arial"/>
                <a:sym typeface="Arial"/>
              </a:endParaRPr>
            </a:p>
          </p:txBody>
        </p:sp>
        <p:sp>
          <p:nvSpPr>
            <p:cNvPr id="654" name="Google Shape;654;p38"/>
            <p:cNvSpPr/>
            <p:nvPr/>
          </p:nvSpPr>
          <p:spPr>
            <a:xfrm>
              <a:off x="831347" y="2672"/>
              <a:ext cx="5119200" cy="5119200"/>
            </a:xfrm>
            <a:custGeom>
              <a:rect b="b" l="l" r="r" t="t"/>
              <a:pathLst>
                <a:path extrusionOk="0" h="120000" w="120000">
                  <a:moveTo>
                    <a:pt x="115361" y="72731"/>
                  </a:moveTo>
                  <a:lnTo>
                    <a:pt x="115361" y="72731"/>
                  </a:lnTo>
                  <a:cubicBezTo>
                    <a:pt x="113377" y="81355"/>
                    <a:pt x="109407" y="89396"/>
                    <a:pt x="103766" y="96214"/>
                  </a:cubicBezTo>
                  <a:lnTo>
                    <a:pt x="106074" y="98413"/>
                  </a:lnTo>
                  <a:lnTo>
                    <a:pt x="99400" y="97525"/>
                  </a:lnTo>
                  <a:lnTo>
                    <a:pt x="97979" y="90703"/>
                  </a:lnTo>
                  <a:lnTo>
                    <a:pt x="100288" y="92901"/>
                  </a:lnTo>
                  <a:lnTo>
                    <a:pt x="100288" y="92901"/>
                  </a:lnTo>
                  <a:cubicBezTo>
                    <a:pt x="105341" y="86713"/>
                    <a:pt x="108901" y="79444"/>
                    <a:pt x="110692" y="71658"/>
                  </a:cubicBezTo>
                  <a:close/>
                </a:path>
              </a:pathLst>
            </a:custGeom>
            <a:solidFill>
              <a:srgbClr val="3781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8"/>
            <p:cNvSpPr/>
            <p:nvPr/>
          </p:nvSpPr>
          <p:spPr>
            <a:xfrm>
              <a:off x="4035941" y="4063088"/>
              <a:ext cx="1048200" cy="10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8"/>
            <p:cNvSpPr txBox="1"/>
            <p:nvPr/>
          </p:nvSpPr>
          <p:spPr>
            <a:xfrm>
              <a:off x="4035943" y="3870013"/>
              <a:ext cx="1048200" cy="10482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Evaluation</a:t>
              </a:r>
              <a:endParaRPr b="1" i="0" sz="1400" u="none" cap="none" strike="noStrike">
                <a:solidFill>
                  <a:srgbClr val="000000"/>
                </a:solidFill>
                <a:latin typeface="Arial"/>
                <a:ea typeface="Arial"/>
                <a:cs typeface="Arial"/>
                <a:sym typeface="Arial"/>
              </a:endParaRPr>
            </a:p>
          </p:txBody>
        </p:sp>
        <p:sp>
          <p:nvSpPr>
            <p:cNvPr id="657" name="Google Shape;657;p38"/>
            <p:cNvSpPr/>
            <p:nvPr/>
          </p:nvSpPr>
          <p:spPr>
            <a:xfrm>
              <a:off x="1073372" y="-57440"/>
              <a:ext cx="5119200" cy="5119200"/>
            </a:xfrm>
            <a:custGeom>
              <a:rect b="b" l="l" r="r" t="t"/>
              <a:pathLst>
                <a:path extrusionOk="0" h="120000" w="120000">
                  <a:moveTo>
                    <a:pt x="75671" y="114601"/>
                  </a:moveTo>
                  <a:lnTo>
                    <a:pt x="75671" y="114601"/>
                  </a:lnTo>
                  <a:cubicBezTo>
                    <a:pt x="66723" y="117170"/>
                    <a:pt x="57280" y="117499"/>
                    <a:pt x="48174" y="115561"/>
                  </a:cubicBezTo>
                  <a:lnTo>
                    <a:pt x="47294" y="118625"/>
                  </a:lnTo>
                  <a:lnTo>
                    <a:pt x="44989" y="112299"/>
                  </a:lnTo>
                  <a:lnTo>
                    <a:pt x="50378" y="107880"/>
                  </a:lnTo>
                  <a:lnTo>
                    <a:pt x="49499" y="110944"/>
                  </a:lnTo>
                  <a:lnTo>
                    <a:pt x="49499" y="110944"/>
                  </a:lnTo>
                  <a:cubicBezTo>
                    <a:pt x="57737" y="112642"/>
                    <a:pt x="66265" y="112317"/>
                    <a:pt x="74350" y="109997"/>
                  </a:cubicBezTo>
                  <a:close/>
                </a:path>
              </a:pathLst>
            </a:custGeom>
            <a:solidFill>
              <a:srgbClr val="3781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8"/>
            <p:cNvSpPr/>
            <p:nvPr/>
          </p:nvSpPr>
          <p:spPr>
            <a:xfrm>
              <a:off x="831347" y="2672"/>
              <a:ext cx="5119200" cy="5119200"/>
            </a:xfrm>
            <a:custGeom>
              <a:rect b="b" l="l" r="r" t="t"/>
              <a:pathLst>
                <a:path extrusionOk="0" h="120000" w="120000">
                  <a:moveTo>
                    <a:pt x="18866" y="99177"/>
                  </a:moveTo>
                  <a:lnTo>
                    <a:pt x="18866" y="99177"/>
                  </a:lnTo>
                  <a:cubicBezTo>
                    <a:pt x="12763" y="92770"/>
                    <a:pt x="8242" y="85025"/>
                    <a:pt x="5662" y="76560"/>
                  </a:cubicBezTo>
                  <a:lnTo>
                    <a:pt x="2555" y="77275"/>
                  </a:lnTo>
                  <a:lnTo>
                    <a:pt x="6974" y="72195"/>
                  </a:lnTo>
                  <a:lnTo>
                    <a:pt x="13449" y="74769"/>
                  </a:lnTo>
                  <a:lnTo>
                    <a:pt x="10343" y="75484"/>
                  </a:lnTo>
                  <a:cubicBezTo>
                    <a:pt x="12721" y="83111"/>
                    <a:pt x="16824" y="90088"/>
                    <a:pt x="22335" y="95873"/>
                  </a:cubicBezTo>
                  <a:close/>
                </a:path>
              </a:pathLst>
            </a:custGeom>
            <a:solidFill>
              <a:srgbClr val="3781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8"/>
            <p:cNvSpPr txBox="1"/>
            <p:nvPr/>
          </p:nvSpPr>
          <p:spPr>
            <a:xfrm>
              <a:off x="195228" y="2350229"/>
              <a:ext cx="1606800" cy="10482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1" i="0" lang="en" sz="1200" u="none" cap="none" strike="noStrike">
                  <a:solidFill>
                    <a:schemeClr val="dk1"/>
                  </a:solidFill>
                  <a:latin typeface="Arial"/>
                  <a:ea typeface="Arial"/>
                  <a:cs typeface="Arial"/>
                  <a:sym typeface="Arial"/>
                </a:rPr>
                <a:t>Transform images into words</a:t>
              </a:r>
              <a:endParaRPr b="0" i="0" sz="1200" u="none" cap="none" strike="noStrike">
                <a:solidFill>
                  <a:srgbClr val="000000"/>
                </a:solidFill>
                <a:latin typeface="Arial"/>
                <a:ea typeface="Arial"/>
                <a:cs typeface="Arial"/>
                <a:sym typeface="Arial"/>
              </a:endParaRPr>
            </a:p>
          </p:txBody>
        </p:sp>
        <p:sp>
          <p:nvSpPr>
            <p:cNvPr id="660" name="Google Shape;660;p38"/>
            <p:cNvSpPr/>
            <p:nvPr/>
          </p:nvSpPr>
          <p:spPr>
            <a:xfrm>
              <a:off x="831347" y="2672"/>
              <a:ext cx="5119200" cy="5119200"/>
            </a:xfrm>
            <a:custGeom>
              <a:rect b="b" l="l" r="r" t="t"/>
              <a:pathLst>
                <a:path extrusionOk="0" h="120000" w="120000">
                  <a:moveTo>
                    <a:pt x="4639" y="47269"/>
                  </a:moveTo>
                  <a:lnTo>
                    <a:pt x="4639" y="47269"/>
                  </a:lnTo>
                  <a:cubicBezTo>
                    <a:pt x="6623" y="38645"/>
                    <a:pt x="10593" y="30604"/>
                    <a:pt x="16234" y="23786"/>
                  </a:cubicBezTo>
                  <a:lnTo>
                    <a:pt x="13926" y="21587"/>
                  </a:lnTo>
                  <a:lnTo>
                    <a:pt x="20600" y="22475"/>
                  </a:lnTo>
                  <a:lnTo>
                    <a:pt x="22021" y="29297"/>
                  </a:lnTo>
                  <a:lnTo>
                    <a:pt x="19712" y="27099"/>
                  </a:lnTo>
                  <a:lnTo>
                    <a:pt x="19712" y="27099"/>
                  </a:lnTo>
                  <a:cubicBezTo>
                    <a:pt x="14659" y="33287"/>
                    <a:pt x="11099" y="40556"/>
                    <a:pt x="9308" y="48342"/>
                  </a:cubicBezTo>
                  <a:close/>
                </a:path>
              </a:pathLst>
            </a:custGeom>
            <a:solidFill>
              <a:srgbClr val="3781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8"/>
            <p:cNvSpPr txBox="1"/>
            <p:nvPr/>
          </p:nvSpPr>
          <p:spPr>
            <a:xfrm>
              <a:off x="1646478" y="577529"/>
              <a:ext cx="1071600" cy="4593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n" sz="1200" u="none" cap="none" strike="noStrike">
                  <a:solidFill>
                    <a:srgbClr val="2A5E87"/>
                  </a:solidFill>
                  <a:latin typeface="Arial"/>
                  <a:ea typeface="Arial"/>
                  <a:cs typeface="Arial"/>
                  <a:sym typeface="Arial"/>
                </a:rPr>
                <a:t>(A) Speech recognition</a:t>
              </a:r>
              <a:endParaRPr b="1" i="0" sz="1200" u="none" cap="none" strike="noStrike">
                <a:solidFill>
                  <a:srgbClr val="2A5E87"/>
                </a:solidFill>
                <a:latin typeface="Arial"/>
                <a:ea typeface="Arial"/>
                <a:cs typeface="Arial"/>
                <a:sym typeface="Arial"/>
              </a:endParaRPr>
            </a:p>
          </p:txBody>
        </p:sp>
        <p:sp>
          <p:nvSpPr>
            <p:cNvPr id="662" name="Google Shape;662;p38"/>
            <p:cNvSpPr/>
            <p:nvPr/>
          </p:nvSpPr>
          <p:spPr>
            <a:xfrm>
              <a:off x="831347" y="2672"/>
              <a:ext cx="5119200" cy="5119200"/>
            </a:xfrm>
            <a:custGeom>
              <a:rect b="b" l="l" r="r" t="t"/>
              <a:pathLst>
                <a:path extrusionOk="0" h="120000" w="120000">
                  <a:moveTo>
                    <a:pt x="44329" y="5399"/>
                  </a:moveTo>
                  <a:lnTo>
                    <a:pt x="44329" y="5399"/>
                  </a:lnTo>
                  <a:cubicBezTo>
                    <a:pt x="53277" y="2830"/>
                    <a:pt x="62720" y="2501"/>
                    <a:pt x="71826" y="4439"/>
                  </a:cubicBezTo>
                  <a:lnTo>
                    <a:pt x="72706" y="1375"/>
                  </a:lnTo>
                  <a:lnTo>
                    <a:pt x="75011" y="7701"/>
                  </a:lnTo>
                  <a:lnTo>
                    <a:pt x="69622" y="12120"/>
                  </a:lnTo>
                  <a:lnTo>
                    <a:pt x="70501" y="9056"/>
                  </a:lnTo>
                  <a:lnTo>
                    <a:pt x="70501" y="9056"/>
                  </a:lnTo>
                  <a:cubicBezTo>
                    <a:pt x="62263" y="7358"/>
                    <a:pt x="53735" y="7683"/>
                    <a:pt x="45650" y="10003"/>
                  </a:cubicBezTo>
                  <a:close/>
                </a:path>
              </a:pathLst>
            </a:custGeom>
            <a:solidFill>
              <a:srgbClr val="3781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 name="Google Shape;663;p38"/>
          <p:cNvGrpSpPr/>
          <p:nvPr/>
        </p:nvGrpSpPr>
        <p:grpSpPr>
          <a:xfrm>
            <a:off x="2722443" y="919221"/>
            <a:ext cx="4014460" cy="3245321"/>
            <a:chOff x="-45901" y="-1204"/>
            <a:chExt cx="3853758" cy="3050400"/>
          </a:xfrm>
        </p:grpSpPr>
        <p:sp>
          <p:nvSpPr>
            <p:cNvPr id="664" name="Google Shape;664;p38"/>
            <p:cNvSpPr/>
            <p:nvPr/>
          </p:nvSpPr>
          <p:spPr>
            <a:xfrm>
              <a:off x="2282802" y="67193"/>
              <a:ext cx="1079100" cy="107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8"/>
            <p:cNvSpPr txBox="1"/>
            <p:nvPr/>
          </p:nvSpPr>
          <p:spPr>
            <a:xfrm>
              <a:off x="2282799" y="67204"/>
              <a:ext cx="1290000" cy="10791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Personalized reading recommendations</a:t>
              </a:r>
              <a:endParaRPr b="1" i="0" sz="1200" u="none" cap="none" strike="noStrike">
                <a:solidFill>
                  <a:srgbClr val="000000"/>
                </a:solidFill>
                <a:latin typeface="Arial"/>
                <a:ea typeface="Arial"/>
                <a:cs typeface="Arial"/>
                <a:sym typeface="Arial"/>
              </a:endParaRPr>
            </a:p>
          </p:txBody>
        </p:sp>
        <p:sp>
          <p:nvSpPr>
            <p:cNvPr id="666" name="Google Shape;666;p38"/>
            <p:cNvSpPr/>
            <p:nvPr/>
          </p:nvSpPr>
          <p:spPr>
            <a:xfrm>
              <a:off x="379795" y="-1204"/>
              <a:ext cx="3050400" cy="3050400"/>
            </a:xfrm>
            <a:custGeom>
              <a:rect b="b" l="l" r="r" t="t"/>
              <a:pathLst>
                <a:path extrusionOk="0" h="120000" w="120000">
                  <a:moveTo>
                    <a:pt x="112331" y="44774"/>
                  </a:moveTo>
                  <a:cubicBezTo>
                    <a:pt x="114586" y="52593"/>
                    <a:pt x="115076" y="60819"/>
                    <a:pt x="113765" y="68852"/>
                  </a:cubicBezTo>
                  <a:lnTo>
                    <a:pt x="119001" y="70375"/>
                  </a:lnTo>
                  <a:lnTo>
                    <a:pt x="108371" y="74074"/>
                  </a:lnTo>
                  <a:lnTo>
                    <a:pt x="100525" y="65000"/>
                  </a:lnTo>
                  <a:lnTo>
                    <a:pt x="105754" y="66521"/>
                  </a:lnTo>
                  <a:cubicBezTo>
                    <a:pt x="106657" y="60017"/>
                    <a:pt x="106199" y="53392"/>
                    <a:pt x="104410" y="47079"/>
                  </a:cubicBezTo>
                  <a:close/>
                </a:path>
              </a:pathLst>
            </a:custGeom>
            <a:gradFill>
              <a:gsLst>
                <a:gs pos="0">
                  <a:srgbClr val="9AC7FF"/>
                </a:gs>
                <a:gs pos="35000">
                  <a:srgbClr val="BAD8FE"/>
                </a:gs>
                <a:gs pos="100000">
                  <a:srgbClr val="E1EFFF"/>
                </a:gs>
              </a:gsLst>
              <a:lin ang="16200038" scaled="0"/>
            </a:gradFill>
            <a:ln>
              <a:noFill/>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8"/>
            <p:cNvSpPr/>
            <p:nvPr/>
          </p:nvSpPr>
          <p:spPr>
            <a:xfrm>
              <a:off x="2282802" y="1901802"/>
              <a:ext cx="1079100" cy="107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8"/>
            <p:cNvSpPr txBox="1"/>
            <p:nvPr/>
          </p:nvSpPr>
          <p:spPr>
            <a:xfrm>
              <a:off x="2219957" y="1808295"/>
              <a:ext cx="1587900" cy="10791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Adjustment of animated context and levels </a:t>
              </a:r>
              <a:r>
                <a:rPr b="0" i="0" lang="en" sz="1200" u="none" cap="none" strike="noStrike">
                  <a:solidFill>
                    <a:schemeClr val="dk1"/>
                  </a:solidFill>
                  <a:latin typeface="Arial"/>
                  <a:ea typeface="Arial"/>
                  <a:cs typeface="Arial"/>
                  <a:sym typeface="Arial"/>
                </a:rPr>
                <a:t>(based on level of literacy)</a:t>
              </a:r>
              <a:endParaRPr b="0" i="0" sz="1200" u="none" cap="none" strike="noStrike">
                <a:solidFill>
                  <a:schemeClr val="dk1"/>
                </a:solidFill>
                <a:latin typeface="Arial"/>
                <a:ea typeface="Arial"/>
                <a:cs typeface="Arial"/>
                <a:sym typeface="Arial"/>
              </a:endParaRPr>
            </a:p>
          </p:txBody>
        </p:sp>
        <p:sp>
          <p:nvSpPr>
            <p:cNvPr id="669" name="Google Shape;669;p38"/>
            <p:cNvSpPr/>
            <p:nvPr/>
          </p:nvSpPr>
          <p:spPr>
            <a:xfrm>
              <a:off x="379795" y="-1204"/>
              <a:ext cx="3050400" cy="3050400"/>
            </a:xfrm>
            <a:custGeom>
              <a:rect b="b" l="l" r="r" t="t"/>
              <a:pathLst>
                <a:path extrusionOk="0" h="120000" w="120000">
                  <a:moveTo>
                    <a:pt x="76602" y="112124"/>
                  </a:moveTo>
                  <a:cubicBezTo>
                    <a:pt x="68115" y="114851"/>
                    <a:pt x="59092" y="115446"/>
                    <a:pt x="50323" y="113856"/>
                  </a:cubicBezTo>
                  <a:lnTo>
                    <a:pt x="48724" y="118877"/>
                  </a:lnTo>
                  <a:lnTo>
                    <a:pt x="44603" y="108338"/>
                  </a:lnTo>
                  <a:lnTo>
                    <a:pt x="54348" y="101219"/>
                  </a:lnTo>
                  <a:lnTo>
                    <a:pt x="52750" y="106235"/>
                  </a:lnTo>
                  <a:lnTo>
                    <a:pt x="52750" y="106235"/>
                  </a:lnTo>
                  <a:cubicBezTo>
                    <a:pt x="59928" y="107391"/>
                    <a:pt x="67274" y="106814"/>
                    <a:pt x="74191" y="104553"/>
                  </a:cubicBezTo>
                  <a:close/>
                </a:path>
              </a:pathLst>
            </a:custGeom>
            <a:gradFill>
              <a:gsLst>
                <a:gs pos="0">
                  <a:srgbClr val="9AC7FF"/>
                </a:gs>
                <a:gs pos="35000">
                  <a:srgbClr val="BAD8FE"/>
                </a:gs>
                <a:gs pos="100000">
                  <a:srgbClr val="E1EFFF"/>
                </a:gs>
              </a:gsLst>
              <a:lin ang="16200038" scaled="0"/>
            </a:gradFill>
            <a:ln>
              <a:noFill/>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8"/>
            <p:cNvSpPr/>
            <p:nvPr/>
          </p:nvSpPr>
          <p:spPr>
            <a:xfrm>
              <a:off x="448193" y="1901802"/>
              <a:ext cx="1079100" cy="107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8"/>
            <p:cNvSpPr txBox="1"/>
            <p:nvPr/>
          </p:nvSpPr>
          <p:spPr>
            <a:xfrm>
              <a:off x="-45901" y="1706533"/>
              <a:ext cx="1834500" cy="10791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420"/>
                </a:spcBef>
                <a:spcAft>
                  <a:spcPts val="0"/>
                </a:spcAft>
                <a:buClr>
                  <a:srgbClr val="000000"/>
                </a:buClr>
                <a:buSzPts val="1200"/>
                <a:buFont typeface="Arial"/>
                <a:buNone/>
              </a:pPr>
              <a:br>
                <a:rPr b="1" i="0" lang="en" sz="1200" u="none" cap="none" strike="noStrike">
                  <a:solidFill>
                    <a:srgbClr val="000000"/>
                  </a:solidFill>
                  <a:latin typeface="Arial"/>
                  <a:ea typeface="Arial"/>
                  <a:cs typeface="Arial"/>
                  <a:sym typeface="Arial"/>
                </a:rPr>
              </a:br>
              <a:r>
                <a:rPr b="1" i="0" lang="en" sz="1200" u="none" cap="none" strike="noStrike">
                  <a:solidFill>
                    <a:srgbClr val="000000"/>
                  </a:solidFill>
                  <a:latin typeface="Arial"/>
                  <a:ea typeface="Arial"/>
                  <a:cs typeface="Arial"/>
                  <a:sym typeface="Arial"/>
                </a:rPr>
                <a:t>   Automated tests: </a:t>
              </a:r>
              <a:br>
                <a:rPr b="1" i="0" lang="en" sz="1200" u="none" cap="none" strike="noStrike">
                  <a:solidFill>
                    <a:srgbClr val="000000"/>
                  </a:solidFill>
                  <a:latin typeface="Arial"/>
                  <a:ea typeface="Arial"/>
                  <a:cs typeface="Arial"/>
                  <a:sym typeface="Arial"/>
                </a:rPr>
              </a:br>
              <a:r>
                <a:rPr b="1" i="0" lang="en" sz="1200" u="none" cap="none" strike="noStrike">
                  <a:solidFill>
                    <a:srgbClr val="000000"/>
                  </a:solidFill>
                  <a:latin typeface="Arial"/>
                  <a:ea typeface="Arial"/>
                  <a:cs typeface="Arial"/>
                  <a:sym typeface="Arial"/>
                </a:rPr>
                <a:t> · reading speed</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・reading progress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・reading difficulty</a:t>
              </a:r>
              <a:endParaRPr b="0" i="0" sz="1200" u="none" cap="none" strike="noStrike">
                <a:solidFill>
                  <a:srgbClr val="000000"/>
                </a:solidFill>
                <a:latin typeface="Arial"/>
                <a:ea typeface="Arial"/>
                <a:cs typeface="Arial"/>
                <a:sym typeface="Arial"/>
              </a:endParaRPr>
            </a:p>
          </p:txBody>
        </p:sp>
        <p:sp>
          <p:nvSpPr>
            <p:cNvPr id="672" name="Google Shape;672;p38"/>
            <p:cNvSpPr/>
            <p:nvPr/>
          </p:nvSpPr>
          <p:spPr>
            <a:xfrm>
              <a:off x="379795" y="-1204"/>
              <a:ext cx="3050400" cy="3050400"/>
            </a:xfrm>
            <a:custGeom>
              <a:rect b="b" l="l" r="r" t="t"/>
              <a:pathLst>
                <a:path extrusionOk="0" h="120000" w="120000">
                  <a:moveTo>
                    <a:pt x="7669" y="75226"/>
                  </a:moveTo>
                  <a:lnTo>
                    <a:pt x="7669" y="75226"/>
                  </a:lnTo>
                  <a:cubicBezTo>
                    <a:pt x="5414" y="67407"/>
                    <a:pt x="4924" y="59181"/>
                    <a:pt x="6235" y="51148"/>
                  </a:cubicBezTo>
                  <a:lnTo>
                    <a:pt x="999" y="49625"/>
                  </a:lnTo>
                  <a:lnTo>
                    <a:pt x="11629" y="45926"/>
                  </a:lnTo>
                  <a:lnTo>
                    <a:pt x="19475" y="55000"/>
                  </a:lnTo>
                  <a:lnTo>
                    <a:pt x="14246" y="53479"/>
                  </a:lnTo>
                  <a:lnTo>
                    <a:pt x="14246" y="53479"/>
                  </a:lnTo>
                  <a:cubicBezTo>
                    <a:pt x="13343" y="59983"/>
                    <a:pt x="13801" y="66608"/>
                    <a:pt x="15590" y="72921"/>
                  </a:cubicBezTo>
                  <a:close/>
                </a:path>
              </a:pathLst>
            </a:custGeom>
            <a:gradFill>
              <a:gsLst>
                <a:gs pos="0">
                  <a:srgbClr val="9AC7FF"/>
                </a:gs>
                <a:gs pos="35000">
                  <a:srgbClr val="BAD8FE"/>
                </a:gs>
                <a:gs pos="100000">
                  <a:srgbClr val="E1EFFF"/>
                </a:gs>
              </a:gsLst>
              <a:lin ang="16200038" scaled="0"/>
            </a:gradFill>
            <a:ln>
              <a:noFill/>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8"/>
            <p:cNvSpPr txBox="1"/>
            <p:nvPr/>
          </p:nvSpPr>
          <p:spPr>
            <a:xfrm>
              <a:off x="212505" y="380849"/>
              <a:ext cx="1576200" cy="6288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42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Content development: words, illustrations and multi-media</a:t>
              </a:r>
              <a:endParaRPr b="1" i="0" sz="1400" u="none" cap="none" strike="noStrike">
                <a:solidFill>
                  <a:srgbClr val="000000"/>
                </a:solidFill>
                <a:latin typeface="Arial"/>
                <a:ea typeface="Arial"/>
                <a:cs typeface="Arial"/>
                <a:sym typeface="Arial"/>
              </a:endParaRPr>
            </a:p>
          </p:txBody>
        </p:sp>
        <p:sp>
          <p:nvSpPr>
            <p:cNvPr id="674" name="Google Shape;674;p38"/>
            <p:cNvSpPr/>
            <p:nvPr/>
          </p:nvSpPr>
          <p:spPr>
            <a:xfrm>
              <a:off x="379795" y="-1204"/>
              <a:ext cx="3050400" cy="3050400"/>
            </a:xfrm>
            <a:custGeom>
              <a:rect b="b" l="l" r="r" t="t"/>
              <a:pathLst>
                <a:path extrusionOk="0" h="120000" w="120000">
                  <a:moveTo>
                    <a:pt x="43398" y="7876"/>
                  </a:moveTo>
                  <a:lnTo>
                    <a:pt x="43398" y="7876"/>
                  </a:lnTo>
                  <a:cubicBezTo>
                    <a:pt x="51885" y="5149"/>
                    <a:pt x="60908" y="4554"/>
                    <a:pt x="69677" y="6144"/>
                  </a:cubicBezTo>
                  <a:lnTo>
                    <a:pt x="71276" y="1123"/>
                  </a:lnTo>
                  <a:lnTo>
                    <a:pt x="75397" y="11662"/>
                  </a:lnTo>
                  <a:lnTo>
                    <a:pt x="65652" y="18781"/>
                  </a:lnTo>
                  <a:lnTo>
                    <a:pt x="67250" y="13765"/>
                  </a:lnTo>
                  <a:cubicBezTo>
                    <a:pt x="60072" y="12609"/>
                    <a:pt x="52726" y="13186"/>
                    <a:pt x="45809" y="15447"/>
                  </a:cubicBezTo>
                  <a:close/>
                </a:path>
              </a:pathLst>
            </a:custGeom>
            <a:gradFill>
              <a:gsLst>
                <a:gs pos="0">
                  <a:srgbClr val="9AC7FF"/>
                </a:gs>
                <a:gs pos="35000">
                  <a:srgbClr val="BAD8FE"/>
                </a:gs>
                <a:gs pos="100000">
                  <a:srgbClr val="E1EFFF"/>
                </a:gs>
              </a:gsLst>
              <a:lin ang="16200038" scaled="0"/>
            </a:gradFill>
            <a:ln>
              <a:noFill/>
            </a:ln>
            <a:effectLst>
              <a:outerShdw blurRad="40000"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Users\HH\AppData\Local\Microsoft\Windows\INetCache\IE\C0XV3F46\EyeTracking_AdImage_LO[1].jpg" id="675" name="Google Shape;675;p38"/>
          <p:cNvPicPr preferRelativeResize="0"/>
          <p:nvPr/>
        </p:nvPicPr>
        <p:blipFill rotWithShape="1">
          <a:blip r:embed="rId7">
            <a:alphaModFix/>
          </a:blip>
          <a:srcRect b="0" l="0" r="0" t="0"/>
          <a:stretch/>
        </p:blipFill>
        <p:spPr>
          <a:xfrm>
            <a:off x="8171466" y="2269226"/>
            <a:ext cx="878111" cy="643600"/>
          </a:xfrm>
          <a:prstGeom prst="rect">
            <a:avLst/>
          </a:prstGeom>
          <a:noFill/>
          <a:ln>
            <a:noFill/>
          </a:ln>
        </p:spPr>
      </p:pic>
      <p:pic>
        <p:nvPicPr>
          <p:cNvPr descr="C:\Users\HH\AppData\Local\Microsoft\Windows\INetCache\IE\7T8IH0NQ\gence-kPaB-U1080825615102rLC-1024x576@LaStampa.it[1].jpg" id="676" name="Google Shape;676;p38"/>
          <p:cNvPicPr preferRelativeResize="0"/>
          <p:nvPr/>
        </p:nvPicPr>
        <p:blipFill rotWithShape="1">
          <a:blip r:embed="rId8">
            <a:alphaModFix/>
          </a:blip>
          <a:srcRect b="0" l="0" r="0" t="0"/>
          <a:stretch/>
        </p:blipFill>
        <p:spPr>
          <a:xfrm>
            <a:off x="3289639" y="4507340"/>
            <a:ext cx="948549" cy="643599"/>
          </a:xfrm>
          <a:prstGeom prst="rect">
            <a:avLst/>
          </a:prstGeom>
          <a:noFill/>
          <a:ln>
            <a:noFill/>
          </a:ln>
        </p:spPr>
      </p:pic>
      <p:sp>
        <p:nvSpPr>
          <p:cNvPr id="677" name="Google Shape;677;p38"/>
          <p:cNvSpPr txBox="1"/>
          <p:nvPr/>
        </p:nvSpPr>
        <p:spPr>
          <a:xfrm>
            <a:off x="210392" y="4612543"/>
            <a:ext cx="2493269" cy="48674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000000"/>
                </a:solidFill>
                <a:latin typeface="Arial"/>
                <a:ea typeface="Arial"/>
                <a:cs typeface="Arial"/>
                <a:sym typeface="Arial"/>
              </a:rPr>
              <a:t>Source: </a:t>
            </a:r>
            <a:r>
              <a:rPr b="0" i="0" lang="en" sz="700" u="none" cap="none" strike="noStrike">
                <a:solidFill>
                  <a:schemeClr val="dk1"/>
                </a:solidFill>
                <a:latin typeface="Arial"/>
                <a:ea typeface="Arial"/>
                <a:cs typeface="Arial"/>
                <a:sym typeface="Arial"/>
              </a:rPr>
              <a:t>Gwizdka, 2017; </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2A5E87"/>
                </a:solidFill>
                <a:latin typeface="Arial"/>
                <a:ea typeface="Arial"/>
                <a:cs typeface="Arial"/>
                <a:sym typeface="Arial"/>
              </a:rPr>
              <a:t>(A) Chan et al, 2016; Ono et al., 2015;</a:t>
            </a:r>
            <a:endParaRPr b="0" i="0" sz="700" u="none" cap="none" strike="noStrike">
              <a:solidFill>
                <a:srgbClr val="2A5E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154E88"/>
                </a:solidFill>
                <a:latin typeface="Arial"/>
                <a:ea typeface="Arial"/>
                <a:cs typeface="Arial"/>
                <a:sym typeface="Arial"/>
              </a:rPr>
              <a:t>(B) Sariyanidi et al., 2015; Ming, 2015</a:t>
            </a:r>
            <a:endParaRPr b="0" i="0" sz="700" u="none" cap="none" strike="noStrike">
              <a:solidFill>
                <a:srgbClr val="154E8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4A5C65"/>
                </a:solidFill>
                <a:latin typeface="Arial"/>
                <a:ea typeface="Arial"/>
                <a:cs typeface="Arial"/>
                <a:sym typeface="Arial"/>
              </a:rPr>
              <a:t>‹#›</a:t>
            </a:fld>
            <a:endParaRPr b="0" i="0" sz="1300" u="none" cap="none" strike="noStrike">
              <a:solidFill>
                <a:srgbClr val="4A5C65"/>
              </a:solidFill>
              <a:latin typeface="Arial"/>
              <a:ea typeface="Arial"/>
              <a:cs typeface="Arial"/>
              <a:sym typeface="Arial"/>
            </a:endParaRPr>
          </a:p>
        </p:txBody>
      </p:sp>
      <p:sp>
        <p:nvSpPr>
          <p:cNvPr id="683" name="Google Shape;683;p39"/>
          <p:cNvSpPr txBox="1"/>
          <p:nvPr/>
        </p:nvSpPr>
        <p:spPr>
          <a:xfrm>
            <a:off x="322125" y="377650"/>
            <a:ext cx="5039400" cy="190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154E88"/>
                </a:solidFill>
                <a:latin typeface="Muli"/>
                <a:ea typeface="Muli"/>
                <a:cs typeface="Muli"/>
                <a:sym typeface="Muli"/>
              </a:rPr>
              <a:t>When books’ copyright protection expires, literary and artistic works can be enhanced and reproduced.</a:t>
            </a:r>
            <a:endParaRPr b="1" i="0" sz="1500" u="none" cap="none" strike="noStrike">
              <a:solidFill>
                <a:srgbClr val="154E88"/>
              </a:solidFill>
              <a:latin typeface="Muli"/>
              <a:ea typeface="Muli"/>
              <a:cs typeface="Muli"/>
              <a:sym typeface="Muli"/>
            </a:endParaRPr>
          </a:p>
          <a:p>
            <a:pPr indent="0" lvl="0" marL="0" marR="0" rtl="0" algn="l">
              <a:lnSpc>
                <a:spcPct val="115000"/>
              </a:lnSpc>
              <a:spcBef>
                <a:spcPts val="0"/>
              </a:spcBef>
              <a:spcAft>
                <a:spcPts val="0"/>
              </a:spcAft>
              <a:buClr>
                <a:srgbClr val="000000"/>
              </a:buClr>
              <a:buSzPts val="1500"/>
              <a:buFont typeface="Arial"/>
              <a:buNone/>
            </a:pPr>
            <a:br>
              <a:rPr b="1" i="0" lang="en" sz="1500" u="none" cap="none" strike="noStrike">
                <a:solidFill>
                  <a:srgbClr val="154E88"/>
                </a:solidFill>
                <a:latin typeface="Muli"/>
                <a:ea typeface="Muli"/>
                <a:cs typeface="Muli"/>
                <a:sym typeface="Muli"/>
              </a:rPr>
            </a:br>
            <a:r>
              <a:rPr b="1" i="0" lang="en" sz="1500" u="none" cap="none" strike="noStrike">
                <a:solidFill>
                  <a:srgbClr val="38761D"/>
                </a:solidFill>
                <a:latin typeface="Muli"/>
                <a:ea typeface="Muli"/>
                <a:cs typeface="Muli"/>
                <a:sym typeface="Muli"/>
              </a:rPr>
              <a:t>Many classic children's books are valuable materials for education and reproduction.</a:t>
            </a:r>
            <a:endParaRPr b="1" i="0" sz="1500" u="none" cap="none" strike="noStrike">
              <a:solidFill>
                <a:srgbClr val="38761D"/>
              </a:solidFill>
              <a:latin typeface="Muli"/>
              <a:ea typeface="Muli"/>
              <a:cs typeface="Muli"/>
              <a:sym typeface="Muli"/>
            </a:endParaRPr>
          </a:p>
        </p:txBody>
      </p:sp>
      <p:sp>
        <p:nvSpPr>
          <p:cNvPr id="684" name="Google Shape;684;p39"/>
          <p:cNvSpPr txBox="1"/>
          <p:nvPr/>
        </p:nvSpPr>
        <p:spPr>
          <a:xfrm>
            <a:off x="322125" y="2170175"/>
            <a:ext cx="4833900" cy="1909200"/>
          </a:xfrm>
          <a:prstGeom prst="rect">
            <a:avLst/>
          </a:prstGeom>
          <a:noFill/>
          <a:ln>
            <a:noFill/>
          </a:ln>
        </p:spPr>
        <p:txBody>
          <a:bodyPr anchorCtr="0" anchor="ctr" bIns="91425" lIns="91425" spcFirstLastPara="1" rIns="91425" wrap="square" tIns="91425">
            <a:noAutofit/>
          </a:bodyPr>
          <a:lstStyle/>
          <a:p>
            <a:pPr indent="0" lvl="0" marL="0" marR="0" rtl="0" algn="l">
              <a:lnSpc>
                <a:spcPct val="120000"/>
              </a:lnSpc>
              <a:spcBef>
                <a:spcPts val="300"/>
              </a:spcBef>
              <a:spcAft>
                <a:spcPts val="0"/>
              </a:spcAft>
              <a:buClr>
                <a:schemeClr val="dk1"/>
              </a:buClr>
              <a:buSzPts val="1100"/>
              <a:buFont typeface="Arial"/>
              <a:buNone/>
            </a:pPr>
            <a:r>
              <a:rPr b="1" i="0" lang="en" sz="1500" u="none" cap="none" strike="noStrike">
                <a:solidFill>
                  <a:srgbClr val="351C75"/>
                </a:solidFill>
                <a:latin typeface="Muli"/>
                <a:ea typeface="Muli"/>
                <a:cs typeface="Muli"/>
                <a:sym typeface="Muli"/>
              </a:rPr>
              <a:t>Examples of genres</a:t>
            </a:r>
            <a:endParaRPr b="1" i="0" sz="1500" u="none" cap="none" strike="noStrike">
              <a:solidFill>
                <a:srgbClr val="351C75"/>
              </a:solidFill>
              <a:latin typeface="Muli"/>
              <a:ea typeface="Muli"/>
              <a:cs typeface="Muli"/>
              <a:sym typeface="Muli"/>
            </a:endParaRPr>
          </a:p>
          <a:p>
            <a:pPr indent="0" lvl="0" marL="0" marR="0" rtl="0" algn="l">
              <a:lnSpc>
                <a:spcPct val="120000"/>
              </a:lnSpc>
              <a:spcBef>
                <a:spcPts val="0"/>
              </a:spcBef>
              <a:spcAft>
                <a:spcPts val="0"/>
              </a:spcAft>
              <a:buClr>
                <a:schemeClr val="dk1"/>
              </a:buClr>
              <a:buSzPts val="1100"/>
              <a:buFont typeface="Arial"/>
              <a:buNone/>
            </a:pPr>
            <a:r>
              <a:rPr b="0" i="0" lang="en" sz="1600" u="none" cap="none" strike="noStrike">
                <a:solidFill>
                  <a:srgbClr val="351C75"/>
                </a:solidFill>
                <a:latin typeface="Muli"/>
                <a:ea typeface="Muli"/>
                <a:cs typeface="Muli"/>
                <a:sym typeface="Muli"/>
              </a:rPr>
              <a:t>•</a:t>
            </a:r>
            <a:r>
              <a:rPr b="1" i="0" lang="en" sz="1500" u="none" cap="none" strike="noStrike">
                <a:solidFill>
                  <a:srgbClr val="351C75"/>
                </a:solidFill>
                <a:latin typeface="Muli"/>
                <a:ea typeface="Muli"/>
                <a:cs typeface="Muli"/>
                <a:sym typeface="Muli"/>
              </a:rPr>
              <a:t>Classical Western Children's Literature</a:t>
            </a:r>
            <a:endParaRPr b="1" i="0" sz="1600" u="none" cap="none" strike="noStrike">
              <a:solidFill>
                <a:srgbClr val="351C75"/>
              </a:solidFill>
              <a:latin typeface="Muli"/>
              <a:ea typeface="Muli"/>
              <a:cs typeface="Muli"/>
              <a:sym typeface="Muli"/>
            </a:endParaRPr>
          </a:p>
          <a:p>
            <a:pPr indent="0" lvl="0" marL="0" marR="0" rtl="0" algn="l">
              <a:lnSpc>
                <a:spcPct val="120000"/>
              </a:lnSpc>
              <a:spcBef>
                <a:spcPts val="0"/>
              </a:spcBef>
              <a:spcAft>
                <a:spcPts val="0"/>
              </a:spcAft>
              <a:buClr>
                <a:schemeClr val="dk1"/>
              </a:buClr>
              <a:buSzPts val="1100"/>
              <a:buFont typeface="Arial"/>
              <a:buNone/>
            </a:pPr>
            <a:r>
              <a:rPr b="0" i="0" lang="en" sz="1600" u="none" cap="none" strike="noStrike">
                <a:solidFill>
                  <a:srgbClr val="351C75"/>
                </a:solidFill>
                <a:latin typeface="Muli"/>
                <a:ea typeface="Muli"/>
                <a:cs typeface="Muli"/>
                <a:sym typeface="Muli"/>
              </a:rPr>
              <a:t>•</a:t>
            </a:r>
            <a:r>
              <a:rPr b="1" i="0" lang="en" sz="1500" u="none" cap="none" strike="noStrike">
                <a:solidFill>
                  <a:srgbClr val="351C75"/>
                </a:solidFill>
                <a:latin typeface="Muli"/>
                <a:ea typeface="Muli"/>
                <a:cs typeface="Muli"/>
                <a:sym typeface="Muli"/>
              </a:rPr>
              <a:t>Traditional Chinese Folktales</a:t>
            </a:r>
            <a:endParaRPr b="1" i="0" sz="800" u="none" cap="none" strike="noStrike">
              <a:solidFill>
                <a:srgbClr val="351C75"/>
              </a:solidFill>
              <a:latin typeface="Muli"/>
              <a:ea typeface="Muli"/>
              <a:cs typeface="Muli"/>
              <a:sym typeface="Muli"/>
            </a:endParaRPr>
          </a:p>
          <a:p>
            <a:pPr indent="0" lvl="0" marL="0" marR="0" rtl="0" algn="ctr">
              <a:lnSpc>
                <a:spcPct val="115000"/>
              </a:lnSpc>
              <a:spcBef>
                <a:spcPts val="300"/>
              </a:spcBef>
              <a:spcAft>
                <a:spcPts val="0"/>
              </a:spcAft>
              <a:buClr>
                <a:srgbClr val="000000"/>
              </a:buClr>
              <a:buSzPts val="800"/>
              <a:buFont typeface="Arial"/>
              <a:buNone/>
            </a:pPr>
            <a:r>
              <a:t/>
            </a:r>
            <a:endParaRPr b="1" i="0" sz="1800" u="none" cap="none" strike="noStrike">
              <a:solidFill>
                <a:srgbClr val="351C75"/>
              </a:solidFill>
              <a:latin typeface="Muli"/>
              <a:ea typeface="Muli"/>
              <a:cs typeface="Muli"/>
              <a:sym typeface="Muli"/>
            </a:endParaRPr>
          </a:p>
        </p:txBody>
      </p:sp>
      <p:pic>
        <p:nvPicPr>
          <p:cNvPr id="685" name="Google Shape;685;p39"/>
          <p:cNvPicPr preferRelativeResize="0"/>
          <p:nvPr/>
        </p:nvPicPr>
        <p:blipFill rotWithShape="1">
          <a:blip r:embed="rId3">
            <a:alphaModFix/>
          </a:blip>
          <a:srcRect b="0" l="0" r="0" t="0"/>
          <a:stretch/>
        </p:blipFill>
        <p:spPr>
          <a:xfrm>
            <a:off x="5667667" y="0"/>
            <a:ext cx="3514014" cy="5143497"/>
          </a:xfrm>
          <a:prstGeom prst="rect">
            <a:avLst/>
          </a:prstGeom>
          <a:noFill/>
          <a:ln>
            <a:noFill/>
          </a:ln>
        </p:spPr>
      </p:pic>
      <p:sp>
        <p:nvSpPr>
          <p:cNvPr id="686" name="Google Shape;686;p39"/>
          <p:cNvSpPr txBox="1"/>
          <p:nvPr/>
        </p:nvSpPr>
        <p:spPr>
          <a:xfrm>
            <a:off x="236288" y="40426"/>
            <a:ext cx="59877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100" u="none" cap="none" strike="noStrike">
                <a:solidFill>
                  <a:srgbClr val="4D778A"/>
                </a:solidFill>
                <a:latin typeface="Arial"/>
                <a:ea typeface="Arial"/>
                <a:cs typeface="Arial"/>
                <a:sym typeface="Arial"/>
              </a:rPr>
              <a:t>Source of Initial Platform Content</a:t>
            </a:r>
            <a:endParaRPr b="1" i="0" sz="2900" u="none" cap="none" strike="noStrike">
              <a:solidFill>
                <a:srgbClr val="4D778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graphicFrame>
        <p:nvGraphicFramePr>
          <p:cNvPr id="691" name="Google Shape;691;p40"/>
          <p:cNvGraphicFramePr/>
          <p:nvPr/>
        </p:nvGraphicFramePr>
        <p:xfrm>
          <a:off x="396500" y="2132150"/>
          <a:ext cx="3000000" cy="3000000"/>
        </p:xfrm>
        <a:graphic>
          <a:graphicData uri="http://schemas.openxmlformats.org/drawingml/2006/table">
            <a:tbl>
              <a:tblPr>
                <a:noFill/>
                <a:tableStyleId>{7E17610E-D0A1-4B7C-AE89-16F63AD9B8D3}</a:tableStyleId>
              </a:tblPr>
              <a:tblGrid>
                <a:gridCol w="2870400"/>
                <a:gridCol w="1733675"/>
                <a:gridCol w="1793975"/>
                <a:gridCol w="2539600"/>
              </a:tblGrid>
              <a:tr h="513725">
                <a:tc>
                  <a:txBody>
                    <a:bodyPr>
                      <a:noAutofit/>
                    </a:bodyPr>
                    <a:lstStyle/>
                    <a:p>
                      <a:pPr indent="0" lvl="0" marL="0" marR="0" rtl="0" algn="l">
                        <a:lnSpc>
                          <a:spcPct val="100000"/>
                        </a:lnSpc>
                        <a:spcBef>
                          <a:spcPts val="0"/>
                        </a:spcBef>
                        <a:spcAft>
                          <a:spcPts val="0"/>
                        </a:spcAft>
                        <a:buClr>
                          <a:srgbClr val="000000"/>
                        </a:buClr>
                        <a:buSzPts val="1800"/>
                        <a:buFont typeface="Arial"/>
                        <a:buNone/>
                      </a:pPr>
                      <a:r>
                        <a:t/>
                      </a:r>
                      <a:endParaRPr b="0" i="1" sz="1200" u="none" cap="none" strike="noStrike">
                        <a:latin typeface="Arial"/>
                        <a:ea typeface="Arial"/>
                        <a:cs typeface="Arial"/>
                        <a:sym typeface="Arial"/>
                      </a:endParaRPr>
                    </a:p>
                  </a:txBody>
                  <a:tcPr marT="4425" marB="0" marR="4425" marL="4425" anchor="b">
                    <a:lnL cap="flat" cmpd="sng" w="12700">
                      <a:solidFill>
                        <a:schemeClr val="dk1">
                          <a:alpha val="0"/>
                        </a:schemeClr>
                      </a:solidFill>
                      <a:prstDash val="solid"/>
                      <a:round/>
                      <a:headEnd len="sm" w="sm" type="none"/>
                      <a:tailEnd len="sm" w="sm" type="none"/>
                    </a:lnL>
                    <a:lnT cap="flat" cmpd="sng" w="12700">
                      <a:solidFill>
                        <a:schemeClr val="dk1">
                          <a:alpha val="0"/>
                        </a:schemeClr>
                      </a:solidFill>
                      <a:prstDash val="solid"/>
                      <a:round/>
                      <a:headEnd len="sm" w="sm" type="none"/>
                      <a:tailEnd len="sm" w="sm" type="none"/>
                    </a:lnT>
                  </a:tcPr>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  (A) The Tale Of</a:t>
                      </a:r>
                      <a:endParaRPr sz="1200" u="none" cap="none" strike="noStrike"/>
                    </a:p>
                    <a:p>
                      <a:pPr indent="0" lvl="0" marL="0" marR="0" rtl="0" algn="ctr">
                        <a:lnSpc>
                          <a:spcPct val="115000"/>
                        </a:lnSpc>
                        <a:spcBef>
                          <a:spcPts val="0"/>
                        </a:spcBef>
                        <a:spcAft>
                          <a:spcPts val="0"/>
                        </a:spcAft>
                        <a:buClr>
                          <a:srgbClr val="000000"/>
                        </a:buClr>
                        <a:buSzPts val="1200"/>
                        <a:buFont typeface="Arial"/>
                        <a:buNone/>
                      </a:pPr>
                      <a:r>
                        <a:rPr lang="en" sz="1200" u="none" cap="none" strike="noStrike"/>
                        <a:t>Peter Rabbit</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(B) The Secret Garden</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(C) The Velveteen</a:t>
                      </a:r>
                      <a:endParaRPr sz="1200" u="none" cap="none" strike="noStrike"/>
                    </a:p>
                    <a:p>
                      <a:pPr indent="0" lvl="0" marL="0" marR="0" rtl="0" algn="ctr">
                        <a:lnSpc>
                          <a:spcPct val="115000"/>
                        </a:lnSpc>
                        <a:spcBef>
                          <a:spcPts val="0"/>
                        </a:spcBef>
                        <a:spcAft>
                          <a:spcPts val="0"/>
                        </a:spcAft>
                        <a:buClr>
                          <a:srgbClr val="000000"/>
                        </a:buClr>
                        <a:buSzPts val="1200"/>
                        <a:buFont typeface="Arial"/>
                        <a:buNone/>
                      </a:pPr>
                      <a:r>
                        <a:rPr lang="en" sz="1200" u="none" cap="none" strike="noStrike"/>
                        <a:t> Rabbit</a:t>
                      </a:r>
                      <a:endParaRPr sz="1200" u="none" cap="none" strike="noStrike"/>
                    </a:p>
                  </a:txBody>
                  <a:tcPr marT="91425" marB="91425" marR="91425" marL="91425"/>
                </a:tc>
              </a:tr>
              <a:tr h="329275">
                <a:tc>
                  <a:txBody>
                    <a:bodyPr>
                      <a:noAutofit/>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741B47"/>
                          </a:solidFill>
                        </a:rPr>
                        <a:t>Daily sales of eBooks</a:t>
                      </a:r>
                      <a:endParaRPr b="1" sz="1200" u="none" cap="none" strike="noStrike">
                        <a:solidFill>
                          <a:srgbClr val="741B47"/>
                        </a:solidFill>
                      </a:endParaRPr>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741B47"/>
                          </a:solidFill>
                        </a:rPr>
                        <a:t> 300</a:t>
                      </a:r>
                      <a:endParaRPr b="1" sz="1200" u="none" cap="none" strike="noStrike">
                        <a:solidFill>
                          <a:srgbClr val="741B47"/>
                        </a:solidFill>
                      </a:endParaRPr>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741B47"/>
                          </a:solidFill>
                        </a:rPr>
                        <a:t>400</a:t>
                      </a:r>
                      <a:endParaRPr b="1" sz="1200" u="none" cap="none" strike="noStrike">
                        <a:solidFill>
                          <a:srgbClr val="741B47"/>
                        </a:solidFill>
                      </a:endParaRPr>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741B47"/>
                          </a:solidFill>
                        </a:rPr>
                        <a:t>120</a:t>
                      </a:r>
                      <a:endParaRPr b="1" sz="1200" u="none" cap="none" strike="noStrike">
                        <a:solidFill>
                          <a:srgbClr val="741B47"/>
                        </a:solidFill>
                      </a:endParaRPr>
                    </a:p>
                  </a:txBody>
                  <a:tcPr marT="91425" marB="91425" marR="91425" marL="91425"/>
                </a:tc>
              </a:tr>
              <a:tr h="329275">
                <a:tc>
                  <a:txBody>
                    <a:bodyPr>
                      <a:noAutofit/>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t>Daily sales of printed books</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 200</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300</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100</a:t>
                      </a:r>
                      <a:endParaRPr sz="1200" u="none" cap="none" strike="noStrike"/>
                    </a:p>
                  </a:txBody>
                  <a:tcPr marT="91425" marB="91425" marR="91425" marL="91425"/>
                </a:tc>
              </a:tr>
              <a:tr h="329275">
                <a:tc>
                  <a:txBody>
                    <a:bodyPr>
                      <a:noAutofit/>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t>Year of publication</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1,901</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1,911</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1,922</a:t>
                      </a:r>
                      <a:endParaRPr sz="1200" u="none" cap="none" strike="noStrike"/>
                    </a:p>
                  </a:txBody>
                  <a:tcPr marT="91425" marB="91425" marR="91425" marL="91425"/>
                </a:tc>
              </a:tr>
              <a:tr h="329275">
                <a:tc>
                  <a:txBody>
                    <a:bodyPr>
                      <a:noAutofit/>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t>Number of publisher</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796</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2,849</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124</a:t>
                      </a:r>
                      <a:endParaRPr sz="1200" u="none" cap="none" strike="noStrike"/>
                    </a:p>
                  </a:txBody>
                  <a:tcPr marT="91425" marB="91425" marR="91425" marL="91425"/>
                </a:tc>
              </a:tr>
              <a:tr h="329275">
                <a:tc>
                  <a:txBody>
                    <a:bodyPr>
                      <a:noAutofit/>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highlight>
                            <a:srgbClr val="FFFF00"/>
                          </a:highlight>
                        </a:rPr>
                        <a:t>Amazon sales’ rank</a:t>
                      </a:r>
                      <a:endParaRPr sz="1200" u="none" cap="none" strike="noStrike">
                        <a:highlight>
                          <a:srgbClr val="FFFF00"/>
                        </a:highlight>
                      </a:endParaRPr>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5.0/5.0</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4.5/5.0</a:t>
                      </a:r>
                      <a:endParaRPr sz="1200" u="none" cap="none" strike="noStrike"/>
                    </a:p>
                  </a:txBody>
                  <a:tcPr marT="91425" marB="91425" marR="91425" marL="91425"/>
                </a:tc>
                <a:tc>
                  <a:txBody>
                    <a:bodyPr>
                      <a:noAutofit/>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t>5.0/5.0</a:t>
                      </a:r>
                      <a:endParaRPr sz="1200" u="none" cap="none" strike="noStrike"/>
                    </a:p>
                  </a:txBody>
                  <a:tcPr marT="91425" marB="91425" marR="91425" marL="91425"/>
                </a:tc>
              </a:tr>
            </a:tbl>
          </a:graphicData>
        </a:graphic>
      </p:graphicFrame>
      <p:pic>
        <p:nvPicPr>
          <p:cNvPr descr="Image result for the tale of peter rabbit book cover" id="692" name="Google Shape;692;p40">
            <a:hlinkClick r:id="rId3"/>
          </p:cNvPr>
          <p:cNvPicPr preferRelativeResize="0"/>
          <p:nvPr/>
        </p:nvPicPr>
        <p:blipFill rotWithShape="1">
          <a:blip r:embed="rId4">
            <a:alphaModFix/>
          </a:blip>
          <a:srcRect b="0" l="0" r="0" t="0"/>
          <a:stretch/>
        </p:blipFill>
        <p:spPr>
          <a:xfrm>
            <a:off x="3389314" y="623325"/>
            <a:ext cx="1291936" cy="1554480"/>
          </a:xfrm>
          <a:prstGeom prst="rect">
            <a:avLst/>
          </a:prstGeom>
          <a:noFill/>
          <a:ln>
            <a:noFill/>
          </a:ln>
        </p:spPr>
      </p:pic>
      <p:pic>
        <p:nvPicPr>
          <p:cNvPr descr="Image result for the secret garden 1911" id="693" name="Google Shape;693;p40">
            <a:hlinkClick r:id="rId5"/>
          </p:cNvPr>
          <p:cNvPicPr preferRelativeResize="0"/>
          <p:nvPr/>
        </p:nvPicPr>
        <p:blipFill rotWithShape="1">
          <a:blip r:embed="rId6">
            <a:alphaModFix/>
          </a:blip>
          <a:srcRect b="0" l="0" r="0" t="0"/>
          <a:stretch/>
        </p:blipFill>
        <p:spPr>
          <a:xfrm>
            <a:off x="5441351" y="623327"/>
            <a:ext cx="1199284" cy="1554480"/>
          </a:xfrm>
          <a:prstGeom prst="rect">
            <a:avLst/>
          </a:prstGeom>
          <a:noFill/>
          <a:ln>
            <a:noFill/>
          </a:ln>
        </p:spPr>
      </p:pic>
      <p:pic>
        <p:nvPicPr>
          <p:cNvPr descr="Image result for the velveteen rabbit" id="694" name="Google Shape;694;p40">
            <a:hlinkClick r:id="rId7"/>
          </p:cNvPr>
          <p:cNvPicPr preferRelativeResize="0"/>
          <p:nvPr/>
        </p:nvPicPr>
        <p:blipFill rotWithShape="1">
          <a:blip r:embed="rId8">
            <a:alphaModFix/>
          </a:blip>
          <a:srcRect b="0" l="0" r="0" t="0"/>
          <a:stretch/>
        </p:blipFill>
        <p:spPr>
          <a:xfrm>
            <a:off x="7488725" y="623313"/>
            <a:ext cx="1142999" cy="1554480"/>
          </a:xfrm>
          <a:prstGeom prst="rect">
            <a:avLst/>
          </a:prstGeom>
          <a:noFill/>
          <a:ln>
            <a:noFill/>
          </a:ln>
        </p:spPr>
      </p:pic>
      <p:sp>
        <p:nvSpPr>
          <p:cNvPr id="695" name="Google Shape;695;p40"/>
          <p:cNvSpPr txBox="1"/>
          <p:nvPr/>
        </p:nvSpPr>
        <p:spPr>
          <a:xfrm>
            <a:off x="0" y="156299"/>
            <a:ext cx="8763000" cy="68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7198A9"/>
              </a:buClr>
              <a:buSzPts val="1400"/>
              <a:buFont typeface="Arvo"/>
              <a:buNone/>
            </a:pPr>
            <a:r>
              <a:t/>
            </a:r>
            <a:endParaRPr b="1" i="0" sz="3200" u="none" cap="none" strike="noStrike">
              <a:solidFill>
                <a:srgbClr val="7198A9"/>
              </a:solidFill>
              <a:latin typeface="Muli"/>
              <a:ea typeface="Muli"/>
              <a:cs typeface="Muli"/>
              <a:sym typeface="Muli"/>
            </a:endParaRPr>
          </a:p>
        </p:txBody>
      </p:sp>
      <p:sp>
        <p:nvSpPr>
          <p:cNvPr id="696" name="Google Shape;696;p40"/>
          <p:cNvSpPr txBox="1"/>
          <p:nvPr/>
        </p:nvSpPr>
        <p:spPr>
          <a:xfrm>
            <a:off x="236288" y="4706450"/>
            <a:ext cx="58272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000000"/>
                </a:solidFill>
                <a:latin typeface="Arial"/>
                <a:ea typeface="Arial"/>
                <a:cs typeface="Arial"/>
                <a:sym typeface="Arial"/>
              </a:rPr>
              <a:t>sources: </a:t>
            </a:r>
            <a:r>
              <a:rPr b="0" i="0" lang="en" sz="600" u="none" cap="none" strike="noStrike">
                <a:solidFill>
                  <a:srgbClr val="8E7CC3"/>
                </a:solidFill>
                <a:latin typeface="Arial"/>
                <a:ea typeface="Arial"/>
                <a:cs typeface="Arial"/>
                <a:sym typeface="Arial"/>
              </a:rPr>
              <a:t>(A)http://www.cybercrayon.net/readingroom/books/bp-peterrabbit/peterrabbit.html</a:t>
            </a:r>
            <a:endParaRPr b="0" i="0" sz="600" u="none" cap="none" strike="noStrike">
              <a:solidFill>
                <a:srgbClr val="8E7CC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000000"/>
                </a:solidFill>
                <a:latin typeface="Arial"/>
                <a:ea typeface="Arial"/>
                <a:cs typeface="Arial"/>
                <a:sym typeface="Arial"/>
              </a:rPr>
              <a:t>                </a:t>
            </a:r>
            <a:r>
              <a:rPr b="0" i="0" lang="en" sz="600" u="none" cap="none" strike="noStrike">
                <a:solidFill>
                  <a:srgbClr val="93C47D"/>
                </a:solidFill>
                <a:latin typeface="Arial"/>
                <a:ea typeface="Arial"/>
                <a:cs typeface="Arial"/>
                <a:sym typeface="Arial"/>
              </a:rPr>
              <a:t> (B)https://www.amazon.com/Secret-Garden-Frances-Hodgson-Burnett-ebook/dp/B005GWF2ZK</a:t>
            </a:r>
            <a:endParaRPr b="0" i="0" sz="600" u="none" cap="none" strike="noStrike">
              <a:solidFill>
                <a:srgbClr val="93C47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000000"/>
                </a:solidFill>
                <a:latin typeface="Arial"/>
                <a:ea typeface="Arial"/>
                <a:cs typeface="Arial"/>
                <a:sym typeface="Arial"/>
              </a:rPr>
              <a:t>              </a:t>
            </a:r>
            <a:r>
              <a:rPr b="0" i="0" lang="en" sz="600" u="none" cap="none" strike="noStrike">
                <a:solidFill>
                  <a:srgbClr val="C27BA0"/>
                </a:solidFill>
                <a:latin typeface="Arial"/>
                <a:ea typeface="Arial"/>
                <a:cs typeface="Arial"/>
                <a:sym typeface="Arial"/>
              </a:rPr>
              <a:t>(C)https://www.oompa.com/products/the-velveteen-rabbit-plush-toy</a:t>
            </a:r>
            <a:endParaRPr b="0" i="0" sz="600" u="none" cap="none" strike="noStrike">
              <a:solidFill>
                <a:srgbClr val="C27BA0"/>
              </a:solidFill>
              <a:latin typeface="Arial"/>
              <a:ea typeface="Arial"/>
              <a:cs typeface="Arial"/>
              <a:sym typeface="Arial"/>
            </a:endParaRPr>
          </a:p>
        </p:txBody>
      </p:sp>
      <p:pic>
        <p:nvPicPr>
          <p:cNvPr id="697" name="Google Shape;697;p40"/>
          <p:cNvPicPr preferRelativeResize="0"/>
          <p:nvPr/>
        </p:nvPicPr>
        <p:blipFill rotWithShape="1">
          <a:blip r:embed="rId9">
            <a:alphaModFix/>
          </a:blip>
          <a:srcRect b="0" l="0" r="0" t="0"/>
          <a:stretch/>
        </p:blipFill>
        <p:spPr>
          <a:xfrm rot="10800000">
            <a:off x="5864450" y="480075"/>
            <a:ext cx="2828650" cy="38550"/>
          </a:xfrm>
          <a:prstGeom prst="rect">
            <a:avLst/>
          </a:prstGeom>
          <a:noFill/>
          <a:ln>
            <a:noFill/>
          </a:ln>
        </p:spPr>
      </p:pic>
      <p:sp>
        <p:nvSpPr>
          <p:cNvPr id="698" name="Google Shape;698;p40"/>
          <p:cNvSpPr txBox="1"/>
          <p:nvPr/>
        </p:nvSpPr>
        <p:spPr>
          <a:xfrm>
            <a:off x="236288" y="40426"/>
            <a:ext cx="59877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100" u="none" cap="none" strike="noStrike">
                <a:solidFill>
                  <a:srgbClr val="4D778A"/>
                </a:solidFill>
                <a:latin typeface="Arial"/>
                <a:ea typeface="Arial"/>
                <a:cs typeface="Arial"/>
                <a:sym typeface="Arial"/>
              </a:rPr>
              <a:t>Public Domain Content Remains Valuable</a:t>
            </a:r>
            <a:endParaRPr b="1" i="0" sz="2900" u="none" cap="none" strike="noStrike">
              <a:solidFill>
                <a:srgbClr val="4D778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0"/>
          <p:cNvSpPr/>
          <p:nvPr/>
        </p:nvSpPr>
        <p:spPr>
          <a:xfrm>
            <a:off x="330762" y="770000"/>
            <a:ext cx="2943300" cy="17403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0"/>
          <p:cNvSpPr txBox="1"/>
          <p:nvPr/>
        </p:nvSpPr>
        <p:spPr>
          <a:xfrm>
            <a:off x="382200" y="922400"/>
            <a:ext cx="2992800" cy="145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688031"/>
                </a:solidFill>
                <a:latin typeface="Arial"/>
                <a:ea typeface="Arial"/>
                <a:cs typeface="Arial"/>
                <a:sym typeface="Arial"/>
              </a:rPr>
              <a:t>Each book is priced around US$1-7 (e-book) / US$6-28 (printed book)</a:t>
            </a:r>
            <a:endParaRPr b="1" i="0" sz="1200" u="none" cap="none" strike="noStrike">
              <a:solidFill>
                <a:srgbClr val="68803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rgbClr val="68803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688031"/>
                </a:solidFill>
                <a:latin typeface="Arial"/>
                <a:ea typeface="Arial"/>
                <a:cs typeface="Arial"/>
                <a:sym typeface="Arial"/>
              </a:rPr>
              <a:t>eBooks global daily sales has surpassed printed books</a:t>
            </a:r>
            <a:endParaRPr b="1" i="0" sz="1200" u="none" cap="none" strike="noStrike">
              <a:solidFill>
                <a:srgbClr val="68803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B45F06"/>
                </a:solidFill>
                <a:latin typeface="Arial"/>
                <a:ea typeface="Arial"/>
                <a:cs typeface="Arial"/>
                <a:sym typeface="Arial"/>
              </a:rPr>
              <a:t>→ Large business value</a:t>
            </a:r>
            <a:endParaRPr b="1" i="0" sz="1200" u="none" cap="none" strike="noStrike">
              <a:solidFill>
                <a:srgbClr val="B45F06"/>
              </a:solidFill>
              <a:latin typeface="Arial"/>
              <a:ea typeface="Arial"/>
              <a:cs typeface="Arial"/>
              <a:sym typeface="Arial"/>
            </a:endParaRPr>
          </a:p>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rgbClr val="38761D"/>
              </a:solidFill>
              <a:latin typeface="Arial"/>
              <a:ea typeface="Arial"/>
              <a:cs typeface="Arial"/>
              <a:sym typeface="Arial"/>
            </a:endParaRPr>
          </a:p>
        </p:txBody>
      </p:sp>
      <p:sp>
        <p:nvSpPr>
          <p:cNvPr id="701" name="Google Shape;701;p40"/>
          <p:cNvSpPr txBox="1"/>
          <p:nvPr/>
        </p:nvSpPr>
        <p:spPr>
          <a:xfrm>
            <a:off x="-620550" y="847300"/>
            <a:ext cx="417600" cy="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0"/>
          <p:cNvSpPr txBox="1"/>
          <p:nvPr/>
        </p:nvSpPr>
        <p:spPr>
          <a:xfrm>
            <a:off x="4245600" y="4706450"/>
            <a:ext cx="34506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600" u="none" cap="none" strike="noStrike">
                <a:solidFill>
                  <a:srgbClr val="000000"/>
                </a:solidFill>
                <a:latin typeface="Arial"/>
                <a:ea typeface="Arial"/>
                <a:cs typeface="Arial"/>
                <a:sym typeface="Arial"/>
              </a:rPr>
              <a:t>Amazon sale’s rank  </a:t>
            </a:r>
            <a:r>
              <a:rPr b="0" i="0" lang="en" sz="600" u="sng" cap="none" strike="noStrike">
                <a:solidFill>
                  <a:schemeClr val="hlink"/>
                </a:solidFill>
                <a:latin typeface="Arial"/>
                <a:ea typeface="Arial"/>
                <a:cs typeface="Arial"/>
                <a:sym typeface="Arial"/>
                <a:hlinkClick r:id="rId10"/>
              </a:rPr>
              <a:t>http://www.salesrankexpress.com/</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600" u="none" cap="none" strike="noStrike">
                <a:solidFill>
                  <a:srgbClr val="000000"/>
                </a:solidFill>
                <a:latin typeface="Arial"/>
                <a:ea typeface="Arial"/>
                <a:cs typeface="Arial"/>
                <a:sym typeface="Arial"/>
              </a:rPr>
              <a:t>Amazon sale’s caculator  </a:t>
            </a:r>
            <a:r>
              <a:rPr b="0" i="0" lang="en" sz="600" u="sng" cap="none" strike="noStrike">
                <a:solidFill>
                  <a:schemeClr val="hlink"/>
                </a:solidFill>
                <a:latin typeface="Arial"/>
                <a:ea typeface="Arial"/>
                <a:cs typeface="Arial"/>
                <a:sym typeface="Arial"/>
                <a:hlinkClick r:id="rId11"/>
              </a:rPr>
              <a:t>https://www.tckpublishing.com/amazon-book-sales-calculator/</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600" u="none" cap="none" strike="noStrike">
              <a:solidFill>
                <a:srgbClr val="000000"/>
              </a:solidFill>
              <a:latin typeface="Arial"/>
              <a:ea typeface="Arial"/>
              <a:cs typeface="Arial"/>
              <a:sym typeface="Arial"/>
            </a:endParaRPr>
          </a:p>
        </p:txBody>
      </p:sp>
      <p:sp>
        <p:nvSpPr>
          <p:cNvPr id="703" name="Google Shape;703;p4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itan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an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an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